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74" r:id="rId2"/>
    <p:sldId id="273" r:id="rId3"/>
    <p:sldId id="272" r:id="rId4"/>
    <p:sldId id="271" r:id="rId5"/>
    <p:sldId id="259" r:id="rId6"/>
    <p:sldId id="260" r:id="rId7"/>
    <p:sldId id="261" r:id="rId8"/>
    <p:sldId id="262" r:id="rId9"/>
    <p:sldId id="263" r:id="rId10"/>
    <p:sldId id="268" r:id="rId11"/>
    <p:sldId id="269" r:id="rId12"/>
    <p:sldId id="270" r:id="rId13"/>
    <p:sldId id="264" r:id="rId14"/>
    <p:sldId id="265" r:id="rId15"/>
    <p:sldId id="26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4" d="100"/>
          <a:sy n="34" d="100"/>
        </p:scale>
        <p:origin x="-135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7A0D98-D1FB-4F99-8437-F38316F9C0EA}" type="datetimeFigureOut">
              <a:rPr lang="en-US" smtClean="0"/>
              <a:pPr/>
              <a:t>9/28/2011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43A1FA-CE1B-41A2-A8D1-F891B3F554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43A1FA-CE1B-41A2-A8D1-F891B3F554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9F1018B-F96A-4A73-A27F-5793D493E324}" type="datetimeFigureOut">
              <a:rPr lang="en-US" smtClean="0"/>
              <a:pPr/>
              <a:t>9/28/2011</a:t>
            </a:fld>
            <a:endParaRPr lang="en-US"/>
          </a:p>
        </p:txBody>
      </p:sp>
      <p:sp>
        <p:nvSpPr>
          <p:cNvPr id="16" name="Slide Number Placeholder 15"/>
          <p:cNvSpPr>
            <a:spLocks noGrp="1"/>
          </p:cNvSpPr>
          <p:nvPr>
            <p:ph type="sldNum" sz="quarter" idx="11"/>
          </p:nvPr>
        </p:nvSpPr>
        <p:spPr/>
        <p:txBody>
          <a:bodyPr/>
          <a:lstStyle/>
          <a:p>
            <a:fld id="{0A33858E-7DB3-4A0C-8FA7-AFE9583DF51A}"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F1018B-F96A-4A73-A27F-5793D493E324}" type="datetimeFigureOut">
              <a:rPr lang="en-US" smtClean="0"/>
              <a:pPr/>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3858E-7DB3-4A0C-8FA7-AFE9583DF5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F1018B-F96A-4A73-A27F-5793D493E324}" type="datetimeFigureOut">
              <a:rPr lang="en-US" smtClean="0"/>
              <a:pPr/>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3858E-7DB3-4A0C-8FA7-AFE9583DF5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9F1018B-F96A-4A73-A27F-5793D493E324}" type="datetimeFigureOut">
              <a:rPr lang="en-US" smtClean="0"/>
              <a:pPr/>
              <a:t>9/28/2011</a:t>
            </a:fld>
            <a:endParaRPr lang="en-US"/>
          </a:p>
        </p:txBody>
      </p:sp>
      <p:sp>
        <p:nvSpPr>
          <p:cNvPr id="15" name="Slide Number Placeholder 14"/>
          <p:cNvSpPr>
            <a:spLocks noGrp="1"/>
          </p:cNvSpPr>
          <p:nvPr>
            <p:ph type="sldNum" sz="quarter" idx="15"/>
          </p:nvPr>
        </p:nvSpPr>
        <p:spPr/>
        <p:txBody>
          <a:bodyPr/>
          <a:lstStyle>
            <a:lvl1pPr algn="ctr">
              <a:defRPr/>
            </a:lvl1pPr>
          </a:lstStyle>
          <a:p>
            <a:fld id="{0A33858E-7DB3-4A0C-8FA7-AFE9583DF51A}"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9F1018B-F96A-4A73-A27F-5793D493E324}" type="datetimeFigureOut">
              <a:rPr lang="en-US" smtClean="0"/>
              <a:pPr/>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3858E-7DB3-4A0C-8FA7-AFE9583DF51A}"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F1018B-F96A-4A73-A27F-5793D493E324}" type="datetimeFigureOut">
              <a:rPr lang="en-US" smtClean="0"/>
              <a:pPr/>
              <a:t>9/28/2011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33858E-7DB3-4A0C-8FA7-AFE9583DF51A}"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A33858E-7DB3-4A0C-8FA7-AFE9583DF51A}"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9F1018B-F96A-4A73-A27F-5793D493E324}" type="datetimeFigureOut">
              <a:rPr lang="en-US" smtClean="0"/>
              <a:pPr/>
              <a:t>9/28/2011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9F1018B-F96A-4A73-A27F-5793D493E324}" type="datetimeFigureOut">
              <a:rPr lang="en-US" smtClean="0"/>
              <a:pPr/>
              <a:t>9/28/2011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33858E-7DB3-4A0C-8FA7-AFE9583DF51A}"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F1018B-F96A-4A73-A27F-5793D493E324}" type="datetimeFigureOut">
              <a:rPr lang="en-US" smtClean="0"/>
              <a:pPr/>
              <a:t>9/28/2011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33858E-7DB3-4A0C-8FA7-AFE9583DF5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9F1018B-F96A-4A73-A27F-5793D493E324}" type="datetimeFigureOut">
              <a:rPr lang="en-US" smtClean="0"/>
              <a:pPr/>
              <a:t>9/28/2011</a:t>
            </a:fld>
            <a:endParaRPr lang="en-US"/>
          </a:p>
        </p:txBody>
      </p:sp>
      <p:sp>
        <p:nvSpPr>
          <p:cNvPr id="9" name="Slide Number Placeholder 8"/>
          <p:cNvSpPr>
            <a:spLocks noGrp="1"/>
          </p:cNvSpPr>
          <p:nvPr>
            <p:ph type="sldNum" sz="quarter" idx="15"/>
          </p:nvPr>
        </p:nvSpPr>
        <p:spPr/>
        <p:txBody>
          <a:bodyPr/>
          <a:lstStyle/>
          <a:p>
            <a:fld id="{0A33858E-7DB3-4A0C-8FA7-AFE9583DF51A}"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9F1018B-F96A-4A73-A27F-5793D493E324}" type="datetimeFigureOut">
              <a:rPr lang="en-US" smtClean="0"/>
              <a:pPr/>
              <a:t>9/28/2011</a:t>
            </a:fld>
            <a:endParaRPr lang="en-US"/>
          </a:p>
        </p:txBody>
      </p:sp>
      <p:sp>
        <p:nvSpPr>
          <p:cNvPr id="9" name="Slide Number Placeholder 8"/>
          <p:cNvSpPr>
            <a:spLocks noGrp="1"/>
          </p:cNvSpPr>
          <p:nvPr>
            <p:ph type="sldNum" sz="quarter" idx="11"/>
          </p:nvPr>
        </p:nvSpPr>
        <p:spPr/>
        <p:txBody>
          <a:bodyPr/>
          <a:lstStyle/>
          <a:p>
            <a:fld id="{0A33858E-7DB3-4A0C-8FA7-AFE9583DF51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9F1018B-F96A-4A73-A27F-5793D493E324}" type="datetimeFigureOut">
              <a:rPr lang="en-US" smtClean="0"/>
              <a:pPr/>
              <a:t>9/28/2011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A33858E-7DB3-4A0C-8FA7-AFE9583DF51A}"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wwnorton.com/college/english/naal7/contents/C/welcome.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4" descr="http://topnews.in/usa/files/Abraham-Lincoln.jpg"/>
          <p:cNvPicPr>
            <a:picLocks noChangeAspect="1" noChangeArrowheads="1"/>
          </p:cNvPicPr>
          <p:nvPr/>
        </p:nvPicPr>
        <p:blipFill>
          <a:blip r:embed="rId3" cstate="print"/>
          <a:srcRect/>
          <a:stretch>
            <a:fillRect/>
          </a:stretch>
        </p:blipFill>
        <p:spPr bwMode="auto">
          <a:xfrm>
            <a:off x="3200400" y="3362325"/>
            <a:ext cx="2819400" cy="3495675"/>
          </a:xfrm>
          <a:prstGeom prst="rect">
            <a:avLst/>
          </a:prstGeom>
          <a:noFill/>
        </p:spPr>
      </p:pic>
      <p:pic>
        <p:nvPicPr>
          <p:cNvPr id="48142" name="Picture 14" descr="http://www.adl.org/hate_symbols/processed_new_images/Confederate_Flag_150.gif"/>
          <p:cNvPicPr>
            <a:picLocks noChangeAspect="1" noChangeArrowheads="1"/>
          </p:cNvPicPr>
          <p:nvPr/>
        </p:nvPicPr>
        <p:blipFill>
          <a:blip r:embed="rId4" cstate="print"/>
          <a:srcRect/>
          <a:stretch>
            <a:fillRect/>
          </a:stretch>
        </p:blipFill>
        <p:spPr bwMode="auto">
          <a:xfrm>
            <a:off x="0" y="0"/>
            <a:ext cx="4145153" cy="2419350"/>
          </a:xfrm>
          <a:prstGeom prst="rect">
            <a:avLst/>
          </a:prstGeom>
          <a:noFill/>
        </p:spPr>
      </p:pic>
      <p:pic>
        <p:nvPicPr>
          <p:cNvPr id="48140" name="Picture 12" descr="http://ecx.images-amazon.com/images/I/51STIfZy4kL.jpg"/>
          <p:cNvPicPr>
            <a:picLocks noChangeAspect="1" noChangeArrowheads="1"/>
          </p:cNvPicPr>
          <p:nvPr/>
        </p:nvPicPr>
        <p:blipFill>
          <a:blip r:embed="rId5" cstate="print"/>
          <a:srcRect/>
          <a:stretch>
            <a:fillRect/>
          </a:stretch>
        </p:blipFill>
        <p:spPr bwMode="auto">
          <a:xfrm rot="20466896">
            <a:off x="5567073" y="1989298"/>
            <a:ext cx="3686470" cy="4878383"/>
          </a:xfrm>
          <a:prstGeom prst="rect">
            <a:avLst/>
          </a:prstGeom>
          <a:noFill/>
        </p:spPr>
      </p:pic>
      <p:pic>
        <p:nvPicPr>
          <p:cNvPr id="48138" name="Picture 10" descr="http://aprettybook.com/wp-content/uploads/2011/08/Tom-Sawyer-First-Edition.jpg"/>
          <p:cNvPicPr>
            <a:picLocks noChangeAspect="1" noChangeArrowheads="1"/>
          </p:cNvPicPr>
          <p:nvPr/>
        </p:nvPicPr>
        <p:blipFill>
          <a:blip r:embed="rId6" cstate="print"/>
          <a:srcRect/>
          <a:stretch>
            <a:fillRect/>
          </a:stretch>
        </p:blipFill>
        <p:spPr bwMode="auto">
          <a:xfrm>
            <a:off x="-28186" y="2362201"/>
            <a:ext cx="3209536" cy="4495800"/>
          </a:xfrm>
          <a:prstGeom prst="rect">
            <a:avLst/>
          </a:prstGeom>
          <a:noFill/>
        </p:spPr>
      </p:pic>
      <p:pic>
        <p:nvPicPr>
          <p:cNvPr id="48134" name="Picture 6" descr="http://4.bp.blogspot.com/-fP82z-Wp1mI/ThQo2y9yNjI/AAAAAAAAIAw/PVaNJhtfi1o/s1600/Civil%2BWar.jpg"/>
          <p:cNvPicPr>
            <a:picLocks noChangeAspect="1" noChangeArrowheads="1"/>
          </p:cNvPicPr>
          <p:nvPr/>
        </p:nvPicPr>
        <p:blipFill>
          <a:blip r:embed="rId7" cstate="print"/>
          <a:srcRect/>
          <a:stretch>
            <a:fillRect/>
          </a:stretch>
        </p:blipFill>
        <p:spPr bwMode="auto">
          <a:xfrm rot="696121">
            <a:off x="1770662" y="-355336"/>
            <a:ext cx="5181600" cy="3737172"/>
          </a:xfrm>
          <a:prstGeom prst="rect">
            <a:avLst/>
          </a:prstGeom>
          <a:noFill/>
        </p:spPr>
      </p:pic>
      <p:sp>
        <p:nvSpPr>
          <p:cNvPr id="3" name="Subtitle 2"/>
          <p:cNvSpPr>
            <a:spLocks noGrp="1"/>
          </p:cNvSpPr>
          <p:nvPr>
            <p:ph type="subTitle" idx="1"/>
          </p:nvPr>
        </p:nvSpPr>
        <p:spPr/>
        <p:txBody>
          <a:bodyPr/>
          <a:lstStyle/>
          <a:p>
            <a:r>
              <a:rPr lang="en-US" sz="6000" dirty="0" smtClean="0">
                <a:solidFill>
                  <a:srgbClr val="FF0000"/>
                </a:solidFill>
              </a:rPr>
              <a:t>Presented by: </a:t>
            </a:r>
          </a:p>
          <a:p>
            <a:r>
              <a:rPr lang="en-US" sz="6000" dirty="0" smtClean="0">
                <a:solidFill>
                  <a:srgbClr val="FF0000"/>
                </a:solidFill>
              </a:rPr>
              <a:t> Team </a:t>
            </a:r>
            <a:r>
              <a:rPr lang="en-US" sz="6000" dirty="0" err="1" smtClean="0">
                <a:solidFill>
                  <a:srgbClr val="FF0000"/>
                </a:solidFill>
              </a:rPr>
              <a:t>Shpoopel</a:t>
            </a:r>
            <a:r>
              <a:rPr lang="en-US" sz="6000" dirty="0" smtClean="0">
                <a:solidFill>
                  <a:srgbClr val="FF0000"/>
                </a:solidFill>
              </a:rPr>
              <a:t> </a:t>
            </a:r>
            <a:endParaRPr lang="en-US" sz="6000" dirty="0">
              <a:solidFill>
                <a:srgbClr val="FF0000"/>
              </a:solidFill>
            </a:endParaRPr>
          </a:p>
        </p:txBody>
      </p:sp>
      <p:sp>
        <p:nvSpPr>
          <p:cNvPr id="2" name="Title 1"/>
          <p:cNvSpPr>
            <a:spLocks noGrp="1"/>
          </p:cNvSpPr>
          <p:nvPr>
            <p:ph type="ctrTitle"/>
          </p:nvPr>
        </p:nvSpPr>
        <p:spPr/>
        <p:txBody>
          <a:bodyPr/>
          <a:lstStyle/>
          <a:p>
            <a:r>
              <a:rPr lang="en-US" sz="8800" dirty="0" smtClean="0"/>
              <a:t>1850-1914</a:t>
            </a:r>
            <a:endParaRPr lang="en-US" sz="8800" dirty="0"/>
          </a:p>
        </p:txBody>
      </p:sp>
      <p:pic>
        <p:nvPicPr>
          <p:cNvPr id="48130" name="Picture 2" descr="http://www.themoralliberal.com/wp-content/uploads/2009/11/mark-twain1.jpg"/>
          <p:cNvPicPr>
            <a:picLocks noChangeAspect="1" noChangeArrowheads="1"/>
          </p:cNvPicPr>
          <p:nvPr/>
        </p:nvPicPr>
        <p:blipFill>
          <a:blip r:embed="rId8" cstate="print"/>
          <a:srcRect/>
          <a:stretch>
            <a:fillRect/>
          </a:stretch>
        </p:blipFill>
        <p:spPr bwMode="auto">
          <a:xfrm rot="2178840">
            <a:off x="6883199" y="-650392"/>
            <a:ext cx="2552700" cy="34956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Fredrick Douglas</a:t>
            </a:r>
          </a:p>
          <a:p>
            <a:endParaRPr lang="en-US" dirty="0" smtClean="0"/>
          </a:p>
          <a:p>
            <a:r>
              <a:rPr lang="en-US" dirty="0" err="1" smtClean="0"/>
              <a:t>Gustave</a:t>
            </a:r>
            <a:r>
              <a:rPr lang="en-US" dirty="0" smtClean="0"/>
              <a:t> Flaubert</a:t>
            </a:r>
          </a:p>
          <a:p>
            <a:endParaRPr lang="en-US" dirty="0" smtClean="0"/>
          </a:p>
          <a:p>
            <a:r>
              <a:rPr lang="en-US" dirty="0" smtClean="0"/>
              <a:t>Jack London</a:t>
            </a:r>
          </a:p>
          <a:p>
            <a:endParaRPr lang="en-US" dirty="0" smtClean="0"/>
          </a:p>
          <a:p>
            <a:r>
              <a:rPr lang="en-US" dirty="0" smtClean="0"/>
              <a:t>Leo Tolstoy</a:t>
            </a:r>
          </a:p>
          <a:p>
            <a:pPr>
              <a:buNone/>
            </a:pPr>
            <a:r>
              <a:rPr lang="en-US" dirty="0" smtClean="0"/>
              <a:t>                                                                </a:t>
            </a:r>
            <a:r>
              <a:rPr lang="en-US" dirty="0" smtClean="0">
                <a:solidFill>
                  <a:schemeClr val="bg1"/>
                </a:solidFill>
              </a:rPr>
              <a:t>Mark Twain ^</a:t>
            </a:r>
          </a:p>
          <a:p>
            <a:r>
              <a:rPr lang="en-US" dirty="0" smtClean="0"/>
              <a:t>Mark Twain </a:t>
            </a:r>
            <a:endParaRPr lang="en-US" dirty="0"/>
          </a:p>
        </p:txBody>
      </p:sp>
      <p:sp>
        <p:nvSpPr>
          <p:cNvPr id="4" name="Title 3"/>
          <p:cNvSpPr>
            <a:spLocks noGrp="1"/>
          </p:cNvSpPr>
          <p:nvPr>
            <p:ph type="title"/>
          </p:nvPr>
        </p:nvSpPr>
        <p:spPr/>
        <p:txBody>
          <a:bodyPr/>
          <a:lstStyle/>
          <a:p>
            <a:r>
              <a:rPr lang="en-US" dirty="0" smtClean="0"/>
              <a:t>Prominent Authors of the Time</a:t>
            </a:r>
            <a:endParaRPr lang="en-US" dirty="0"/>
          </a:p>
        </p:txBody>
      </p:sp>
      <p:pic>
        <p:nvPicPr>
          <p:cNvPr id="13314" name="Picture 2" descr="http://upload.wikimedia.org/wikipedia/commons/thumb/0/0c/Mark_Twain_by_AF_Bradley.jpg/252px-Mark_Twain_by_AF_Bradley.jpg"/>
          <p:cNvPicPr>
            <a:picLocks noChangeAspect="1" noChangeArrowheads="1"/>
          </p:cNvPicPr>
          <p:nvPr/>
        </p:nvPicPr>
        <p:blipFill>
          <a:blip r:embed="rId2" cstate="print"/>
          <a:srcRect/>
          <a:stretch>
            <a:fillRect/>
          </a:stretch>
        </p:blipFill>
        <p:spPr bwMode="auto">
          <a:xfrm>
            <a:off x="5486400" y="1295400"/>
            <a:ext cx="2400300" cy="337185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Importance of Writing</a:t>
            </a:r>
            <a:endParaRPr lang="en-US" dirty="0"/>
          </a:p>
        </p:txBody>
      </p:sp>
      <p:sp>
        <p:nvSpPr>
          <p:cNvPr id="5" name="Content Placeholder 4"/>
          <p:cNvSpPr>
            <a:spLocks noGrp="1"/>
          </p:cNvSpPr>
          <p:nvPr>
            <p:ph idx="1"/>
          </p:nvPr>
        </p:nvSpPr>
        <p:spPr/>
        <p:txBody>
          <a:bodyPr>
            <a:normAutofit lnSpcReduction="10000"/>
          </a:bodyPr>
          <a:lstStyle/>
          <a:p>
            <a:pPr>
              <a:buClrTx/>
            </a:pPr>
            <a:r>
              <a:rPr lang="en-US" dirty="0" smtClean="0"/>
              <a:t>Fredrick Douglas</a:t>
            </a:r>
          </a:p>
          <a:p>
            <a:pPr lvl="1">
              <a:buClrTx/>
            </a:pPr>
            <a:r>
              <a:rPr lang="en-US" dirty="0" smtClean="0"/>
              <a:t>My  Bandage My Freedom</a:t>
            </a:r>
          </a:p>
          <a:p>
            <a:pPr lvl="2">
              <a:buClrTx/>
            </a:pPr>
            <a:r>
              <a:rPr lang="en-US" dirty="0" smtClean="0"/>
              <a:t>Auto- biography , slavery</a:t>
            </a:r>
          </a:p>
          <a:p>
            <a:pPr>
              <a:buClrTx/>
              <a:buNone/>
            </a:pPr>
            <a:endParaRPr lang="en-US" dirty="0" smtClean="0"/>
          </a:p>
          <a:p>
            <a:pPr>
              <a:buClrTx/>
            </a:pPr>
            <a:r>
              <a:rPr lang="en-US" dirty="0" err="1" smtClean="0"/>
              <a:t>Gustave</a:t>
            </a:r>
            <a:r>
              <a:rPr lang="en-US" dirty="0" smtClean="0"/>
              <a:t> Flaubert</a:t>
            </a:r>
          </a:p>
          <a:p>
            <a:pPr lvl="1">
              <a:buClrTx/>
            </a:pPr>
            <a:r>
              <a:rPr lang="en-US" dirty="0" smtClean="0"/>
              <a:t>Madame </a:t>
            </a:r>
            <a:r>
              <a:rPr lang="en-US" dirty="0" err="1" smtClean="0"/>
              <a:t>Bovery</a:t>
            </a:r>
            <a:endParaRPr lang="en-US" dirty="0" smtClean="0"/>
          </a:p>
          <a:p>
            <a:pPr lvl="2">
              <a:buClrTx/>
            </a:pPr>
            <a:r>
              <a:rPr lang="en-US" dirty="0" smtClean="0"/>
              <a:t>Realism</a:t>
            </a:r>
          </a:p>
          <a:p>
            <a:pPr lvl="2">
              <a:buClrTx/>
            </a:pPr>
            <a:endParaRPr lang="en-US" dirty="0" smtClean="0"/>
          </a:p>
          <a:p>
            <a:pPr>
              <a:buClrTx/>
            </a:pPr>
            <a:r>
              <a:rPr lang="en-US" dirty="0" smtClean="0"/>
              <a:t>Jack London</a:t>
            </a:r>
          </a:p>
          <a:p>
            <a:pPr lvl="1">
              <a:buClrTx/>
            </a:pPr>
            <a:r>
              <a:rPr lang="en-US" dirty="0" smtClean="0"/>
              <a:t>Man-kinds  endurance</a:t>
            </a:r>
          </a:p>
          <a:p>
            <a:pPr lvl="1">
              <a:buClrTx/>
            </a:pPr>
            <a:r>
              <a:rPr lang="en-US" dirty="0" smtClean="0"/>
              <a:t>In the face of challenging natural forces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Leo Tolstoy</a:t>
            </a:r>
          </a:p>
          <a:p>
            <a:pPr lvl="1"/>
            <a:r>
              <a:rPr lang="en-US" dirty="0" smtClean="0"/>
              <a:t>Fiction and realism</a:t>
            </a:r>
          </a:p>
          <a:p>
            <a:pPr lvl="1"/>
            <a:endParaRPr lang="en-US" dirty="0" smtClean="0"/>
          </a:p>
          <a:p>
            <a:pPr lvl="1"/>
            <a:endParaRPr lang="en-US" dirty="0" smtClean="0"/>
          </a:p>
          <a:p>
            <a:r>
              <a:rPr lang="en-US" dirty="0" smtClean="0"/>
              <a:t>Mark Twain</a:t>
            </a:r>
          </a:p>
          <a:p>
            <a:pPr lvl="1"/>
            <a:r>
              <a:rPr lang="en-US" dirty="0" smtClean="0"/>
              <a:t>Cultural and current events</a:t>
            </a:r>
          </a:p>
          <a:p>
            <a:pPr lvl="1"/>
            <a:endParaRPr lang="en-US" dirty="0" smtClean="0"/>
          </a:p>
          <a:p>
            <a:pPr lvl="1"/>
            <a:endParaRPr lang="en-US" dirty="0" smtClean="0"/>
          </a:p>
          <a:p>
            <a:endParaRPr lang="en-US" dirty="0" smtClean="0"/>
          </a:p>
          <a:p>
            <a:pPr>
              <a:buNone/>
            </a:pPr>
            <a:r>
              <a:rPr lang="en-US" dirty="0" smtClean="0"/>
              <a:t>                                                               </a:t>
            </a:r>
            <a:r>
              <a:rPr lang="en-US" dirty="0" smtClean="0">
                <a:solidFill>
                  <a:schemeClr val="bg1"/>
                </a:solidFill>
              </a:rPr>
              <a:t>Leo Tolstoy ^</a:t>
            </a:r>
          </a:p>
          <a:p>
            <a:pPr lvl="1"/>
            <a:endParaRPr lang="en-US" dirty="0"/>
          </a:p>
        </p:txBody>
      </p:sp>
      <p:sp>
        <p:nvSpPr>
          <p:cNvPr id="3" name="Title 2"/>
          <p:cNvSpPr>
            <a:spLocks noGrp="1"/>
          </p:cNvSpPr>
          <p:nvPr>
            <p:ph type="title"/>
          </p:nvPr>
        </p:nvSpPr>
        <p:spPr/>
        <p:txBody>
          <a:bodyPr/>
          <a:lstStyle/>
          <a:p>
            <a:r>
              <a:rPr lang="en-US" dirty="0" smtClean="0"/>
              <a:t>Importance of Writing </a:t>
            </a:r>
            <a:r>
              <a:rPr lang="en-US" dirty="0" err="1" smtClean="0"/>
              <a:t>con’t</a:t>
            </a:r>
            <a:r>
              <a:rPr lang="en-US" dirty="0" smtClean="0"/>
              <a:t>…</a:t>
            </a:r>
            <a:endParaRPr lang="en-US" dirty="0"/>
          </a:p>
        </p:txBody>
      </p:sp>
      <p:pic>
        <p:nvPicPr>
          <p:cNvPr id="14338" name="Picture 2" descr="http://game.rbkdesign.com/images/blog/games_as_dialog/leo_tolstoy01.jpg"/>
          <p:cNvPicPr>
            <a:picLocks noChangeAspect="1" noChangeArrowheads="1"/>
          </p:cNvPicPr>
          <p:nvPr/>
        </p:nvPicPr>
        <p:blipFill>
          <a:blip r:embed="rId2" cstate="print"/>
          <a:srcRect/>
          <a:stretch>
            <a:fillRect/>
          </a:stretch>
        </p:blipFill>
        <p:spPr bwMode="auto">
          <a:xfrm>
            <a:off x="5638800" y="2667000"/>
            <a:ext cx="1990725" cy="264795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Jacks books he reflects on his time by dealing with wilderness. During this time they were conquering wilderness by learning how to fly, building railroads, building </a:t>
            </a:r>
            <a:r>
              <a:rPr lang="en-US" smtClean="0"/>
              <a:t>the automobile, and </a:t>
            </a:r>
            <a:r>
              <a:rPr lang="en-US" dirty="0" smtClean="0"/>
              <a:t>growing as </a:t>
            </a:r>
            <a:r>
              <a:rPr lang="en-US" smtClean="0"/>
              <a:t>a nation. </a:t>
            </a:r>
            <a:endParaRPr lang="en-US" dirty="0"/>
          </a:p>
        </p:txBody>
      </p:sp>
      <p:sp>
        <p:nvSpPr>
          <p:cNvPr id="3" name="Title 2"/>
          <p:cNvSpPr>
            <a:spLocks noGrp="1"/>
          </p:cNvSpPr>
          <p:nvPr>
            <p:ph type="title"/>
          </p:nvPr>
        </p:nvSpPr>
        <p:spPr/>
        <p:txBody>
          <a:bodyPr/>
          <a:lstStyle/>
          <a:p>
            <a:r>
              <a:rPr lang="en-US" dirty="0" smtClean="0"/>
              <a:t>Continued…</a:t>
            </a:r>
            <a:endParaRPr lang="en-US" dirty="0"/>
          </a:p>
        </p:txBody>
      </p:sp>
    </p:spTree>
    <p:extLst>
      <p:ext uri="{BB962C8B-B14F-4D97-AF65-F5344CB8AC3E}">
        <p14:creationId xmlns:p14="http://schemas.microsoft.com/office/powerpoint/2010/main" xmlns="" val="1848606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057400"/>
            <a:ext cx="8305800" cy="4191000"/>
          </a:xfrm>
        </p:spPr>
        <p:txBody>
          <a:bodyPr/>
          <a:lstStyle/>
          <a:p>
            <a:pPr algn="l">
              <a:buFont typeface="Arial" pitchFamily="34" charset="0"/>
              <a:buChar char="•"/>
            </a:pPr>
            <a:r>
              <a:rPr lang="en-US" dirty="0" smtClean="0">
                <a:solidFill>
                  <a:schemeClr val="tx1"/>
                </a:solidFill>
                <a:latin typeface="Algerian" pitchFamily="82" charset="0"/>
              </a:rPr>
              <a:t>Abraham Lincoln </a:t>
            </a:r>
          </a:p>
          <a:p>
            <a:pPr algn="l">
              <a:buFont typeface="Arial" pitchFamily="34" charset="0"/>
              <a:buChar char="•"/>
            </a:pPr>
            <a:r>
              <a:rPr lang="en-US" dirty="0" smtClean="0">
                <a:solidFill>
                  <a:schemeClr val="tx1"/>
                </a:solidFill>
                <a:latin typeface="Algerian" pitchFamily="82" charset="0"/>
              </a:rPr>
              <a:t>Thomas Edison patens phonograph 1884</a:t>
            </a:r>
          </a:p>
          <a:p>
            <a:pPr algn="l">
              <a:buFont typeface="Arial" pitchFamily="34" charset="0"/>
              <a:buChar char="•"/>
            </a:pPr>
            <a:r>
              <a:rPr lang="en-US" dirty="0" smtClean="0">
                <a:solidFill>
                  <a:schemeClr val="tx1"/>
                </a:solidFill>
                <a:latin typeface="Algerian" pitchFamily="82" charset="0"/>
              </a:rPr>
              <a:t>Karl Benz builds the first internal combustion engine car</a:t>
            </a:r>
          </a:p>
          <a:p>
            <a:pPr algn="l">
              <a:buFont typeface="Arial" pitchFamily="34" charset="0"/>
              <a:buChar char="•"/>
            </a:pPr>
            <a:r>
              <a:rPr lang="en-US" dirty="0" smtClean="0">
                <a:solidFill>
                  <a:schemeClr val="tx1"/>
                </a:solidFill>
                <a:latin typeface="Algerian" pitchFamily="82" charset="0"/>
              </a:rPr>
              <a:t> the Industrial revolution</a:t>
            </a:r>
          </a:p>
          <a:p>
            <a:pPr algn="l">
              <a:buFont typeface="Arial" pitchFamily="34" charset="0"/>
              <a:buChar char="•"/>
            </a:pPr>
            <a:r>
              <a:rPr lang="en-US" dirty="0" smtClean="0">
                <a:solidFill>
                  <a:schemeClr val="tx1"/>
                </a:solidFill>
                <a:latin typeface="Algerian" pitchFamily="82" charset="0"/>
              </a:rPr>
              <a:t> railroads were taking native land </a:t>
            </a:r>
          </a:p>
          <a:p>
            <a:pPr algn="l">
              <a:buFont typeface="Arial" pitchFamily="34" charset="0"/>
              <a:buChar char="•"/>
            </a:pPr>
            <a:endParaRPr lang="en-US" dirty="0" smtClean="0">
              <a:solidFill>
                <a:srgbClr val="FFFF00"/>
              </a:solidFill>
              <a:latin typeface="Algerian" pitchFamily="82" charset="0"/>
            </a:endParaRPr>
          </a:p>
          <a:p>
            <a:pPr algn="l">
              <a:buFont typeface="Arial" pitchFamily="34" charset="0"/>
              <a:buChar char="•"/>
            </a:pPr>
            <a:endParaRPr lang="en-US" dirty="0" smtClean="0">
              <a:solidFill>
                <a:srgbClr val="FFFF00"/>
              </a:solidFill>
              <a:latin typeface="Algerian" pitchFamily="82" charset="0"/>
            </a:endParaRPr>
          </a:p>
          <a:p>
            <a:pPr>
              <a:buFont typeface="Arial" pitchFamily="34" charset="0"/>
              <a:buChar char="•"/>
            </a:pPr>
            <a:endParaRPr lang="en-US" dirty="0" smtClean="0">
              <a:solidFill>
                <a:srgbClr val="FFFF00"/>
              </a:solidFill>
              <a:latin typeface="Algerian" pitchFamily="82" charset="0"/>
            </a:endParaRPr>
          </a:p>
          <a:p>
            <a:endParaRPr lang="en-US" dirty="0" smtClean="0">
              <a:solidFill>
                <a:srgbClr val="FFFF00"/>
              </a:solidFill>
              <a:latin typeface="Algerian" pitchFamily="82" charset="0"/>
            </a:endParaRPr>
          </a:p>
          <a:p>
            <a:endParaRPr lang="en-US" dirty="0" smtClean="0"/>
          </a:p>
          <a:p>
            <a:endParaRPr lang="en-US" dirty="0"/>
          </a:p>
        </p:txBody>
      </p:sp>
      <p:sp>
        <p:nvSpPr>
          <p:cNvPr id="2" name="Title 1"/>
          <p:cNvSpPr>
            <a:spLocks noGrp="1"/>
          </p:cNvSpPr>
          <p:nvPr>
            <p:ph type="ctrTitle"/>
          </p:nvPr>
        </p:nvSpPr>
        <p:spPr>
          <a:xfrm>
            <a:off x="381000" y="0"/>
            <a:ext cx="8305800" cy="1981200"/>
          </a:xfrm>
        </p:spPr>
        <p:txBody>
          <a:bodyPr/>
          <a:lstStyle/>
          <a:p>
            <a:r>
              <a:rPr lang="en-US" dirty="0" smtClean="0">
                <a:solidFill>
                  <a:schemeClr val="tx1"/>
                </a:solidFill>
                <a:latin typeface="Algerian" pitchFamily="82" charset="0"/>
              </a:rPr>
              <a:t>International figures of this area</a:t>
            </a:r>
            <a:endParaRPr lang="en-US" dirty="0">
              <a:solidFill>
                <a:schemeClr val="tx1"/>
              </a:solidFill>
              <a:latin typeface="Algerian" pitchFamily="8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1"/>
            </a:solidFill>
          </a:ln>
        </p:spPr>
        <p:txBody>
          <a:bodyPr/>
          <a:lstStyle/>
          <a:p>
            <a:r>
              <a:rPr lang="en-US" dirty="0" smtClean="0">
                <a:latin typeface="Algerian" pitchFamily="82" charset="0"/>
              </a:rPr>
              <a:t>Civil war declared in 1861</a:t>
            </a:r>
          </a:p>
          <a:p>
            <a:r>
              <a:rPr lang="en-US" dirty="0" smtClean="0">
                <a:latin typeface="Algerian" pitchFamily="82" charset="0"/>
              </a:rPr>
              <a:t>Charles dickens tale of 2 cites 1859</a:t>
            </a:r>
          </a:p>
          <a:p>
            <a:r>
              <a:rPr lang="en-US" dirty="0" smtClean="0">
                <a:latin typeface="Algerian" pitchFamily="82" charset="0"/>
              </a:rPr>
              <a:t>Colorado became a state 1876</a:t>
            </a:r>
          </a:p>
          <a:p>
            <a:r>
              <a:rPr lang="en-US" dirty="0" smtClean="0">
                <a:latin typeface="Algerian" pitchFamily="82" charset="0"/>
              </a:rPr>
              <a:t>  Brooklyn bride is open 1883</a:t>
            </a:r>
          </a:p>
        </p:txBody>
      </p:sp>
      <p:sp>
        <p:nvSpPr>
          <p:cNvPr id="3" name="Title 2"/>
          <p:cNvSpPr>
            <a:spLocks noGrp="1"/>
          </p:cNvSpPr>
          <p:nvPr>
            <p:ph type="title"/>
          </p:nvPr>
        </p:nvSpPr>
        <p:spPr/>
        <p:txBody>
          <a:bodyPr>
            <a:normAutofit fontScale="90000"/>
          </a:bodyPr>
          <a:lstStyle/>
          <a:p>
            <a:pPr algn="ctr"/>
            <a:r>
              <a:rPr lang="en-US" dirty="0" smtClean="0">
                <a:solidFill>
                  <a:schemeClr val="tx1"/>
                </a:solidFill>
                <a:latin typeface="Algerian" pitchFamily="82" charset="0"/>
              </a:rPr>
              <a:t>Major events of the time period</a:t>
            </a:r>
            <a:endParaRPr lang="en-US" dirty="0">
              <a:solidFill>
                <a:schemeClr val="tx1"/>
              </a:solidFill>
              <a:latin typeface="Algerian" pitchFamily="8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http://www.wwnorton.com/college/english/naal7/contents/C/welcome.asp#2</a:t>
            </a:r>
            <a:endParaRPr lang="en-US" dirty="0" smtClean="0"/>
          </a:p>
          <a:p>
            <a:endParaRPr lang="en-US" dirty="0" smtClean="0">
              <a:solidFill>
                <a:srgbClr val="FFFF00"/>
              </a:solidFill>
            </a:endParaRPr>
          </a:p>
          <a:p>
            <a:endParaRPr lang="en-US" dirty="0" smtClean="0">
              <a:solidFill>
                <a:srgbClr val="FFFF00"/>
              </a:solidFill>
            </a:endParaRPr>
          </a:p>
          <a:p>
            <a:r>
              <a:rPr lang="en-US" dirty="0" smtClean="0">
                <a:solidFill>
                  <a:srgbClr val="FFFF00"/>
                </a:solidFill>
              </a:rPr>
              <a:t>Textbook</a:t>
            </a:r>
          </a:p>
          <a:p>
            <a:endParaRPr lang="en-US" dirty="0" smtClean="0">
              <a:solidFill>
                <a:srgbClr val="FFFF00"/>
              </a:solidFill>
            </a:endParaRPr>
          </a:p>
          <a:p>
            <a:endParaRPr lang="en-US" dirty="0" smtClean="0">
              <a:solidFill>
                <a:srgbClr val="FFFF00"/>
              </a:solidFill>
            </a:endParaRPr>
          </a:p>
          <a:p>
            <a:r>
              <a:rPr lang="en-US" dirty="0" smtClean="0">
                <a:solidFill>
                  <a:srgbClr val="FFFF00"/>
                </a:solidFill>
              </a:rPr>
              <a:t>Wikipedia</a:t>
            </a:r>
          </a:p>
          <a:p>
            <a:endParaRPr lang="en-US" dirty="0">
              <a:solidFill>
                <a:srgbClr val="FFFF00"/>
              </a:solidFill>
            </a:endParaRPr>
          </a:p>
        </p:txBody>
      </p:sp>
      <p:sp>
        <p:nvSpPr>
          <p:cNvPr id="3" name="Title 2"/>
          <p:cNvSpPr>
            <a:spLocks noGrp="1"/>
          </p:cNvSpPr>
          <p:nvPr>
            <p:ph type="title"/>
          </p:nvPr>
        </p:nvSpPr>
        <p:spPr/>
        <p:txBody>
          <a:bodyPr/>
          <a:lstStyle/>
          <a:p>
            <a:r>
              <a:rPr lang="en-US" dirty="0" smtClean="0"/>
              <a:t>Works cited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1804 all states north of the Mason-Dixon line pass laws to abolish slavery.</a:t>
            </a:r>
          </a:p>
          <a:p>
            <a:r>
              <a:rPr lang="en-US" dirty="0" smtClean="0"/>
              <a:t>1860 Abraham Lincoln is elected president of the U.S.</a:t>
            </a:r>
          </a:p>
          <a:p>
            <a:r>
              <a:rPr lang="en-US" dirty="0" smtClean="0"/>
              <a:t>On December 24</a:t>
            </a:r>
            <a:r>
              <a:rPr lang="en-US" baseline="30000" dirty="0" smtClean="0"/>
              <a:t>th</a:t>
            </a:r>
            <a:r>
              <a:rPr lang="en-US" dirty="0" smtClean="0"/>
              <a:t>, 1860 South Carolina becomes the first state to succeed from the Union.</a:t>
            </a:r>
          </a:p>
          <a:p>
            <a:r>
              <a:rPr lang="en-US" dirty="0" smtClean="0"/>
              <a:t>By February of  1861 seven states in the deep south seceded from the Union</a:t>
            </a:r>
          </a:p>
          <a:p>
            <a:r>
              <a:rPr lang="en-US" dirty="0" smtClean="0"/>
              <a:t>On February 4</a:t>
            </a:r>
            <a:r>
              <a:rPr lang="en-US" baseline="30000" dirty="0" smtClean="0"/>
              <a:t>th</a:t>
            </a:r>
            <a:r>
              <a:rPr lang="en-US" dirty="0" smtClean="0"/>
              <a:t> 1861 the southern slave states establish the Confederate States of America and elect Jefferson Davis as president.</a:t>
            </a:r>
          </a:p>
          <a:p>
            <a:endParaRPr lang="en-US" dirty="0" smtClean="0"/>
          </a:p>
          <a:p>
            <a:endParaRPr lang="en-US" dirty="0" smtClean="0"/>
          </a:p>
          <a:p>
            <a:endParaRPr lang="en-US" dirty="0" smtClean="0"/>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America breaks in two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Civil war began in 1861</a:t>
            </a:r>
          </a:p>
          <a:p>
            <a:r>
              <a:rPr lang="en-US" dirty="0" smtClean="0"/>
              <a:t>Emancipation Proclamation was a issued on January 1</a:t>
            </a:r>
            <a:r>
              <a:rPr lang="en-US" baseline="30000" dirty="0" smtClean="0"/>
              <a:t>st</a:t>
            </a:r>
            <a:r>
              <a:rPr lang="en-US" dirty="0" smtClean="0"/>
              <a:t> 1863, freeing 3.1 million of the 4 million slaves in America  at the time.</a:t>
            </a:r>
          </a:p>
          <a:p>
            <a:r>
              <a:rPr lang="en-US" dirty="0" smtClean="0"/>
              <a:t>The civil war ends with a victory for the Union in 1865 </a:t>
            </a:r>
          </a:p>
          <a:p>
            <a:r>
              <a:rPr lang="en-US" dirty="0" smtClean="0"/>
              <a:t>The thirteenth amendment completely abolishes slavery in 1865</a:t>
            </a:r>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America goes to war….with itself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Charles Darwin publishes On The Origin of Species and causes controversy with his theory of evolution.</a:t>
            </a:r>
          </a:p>
          <a:p>
            <a:r>
              <a:rPr lang="en-US" dirty="0" smtClean="0"/>
              <a:t>After the Spanish American war of 1898 and the assassination of president McKinley Theodore Roosevelt becomes president and works to make America a world power.</a:t>
            </a:r>
          </a:p>
          <a:p>
            <a:r>
              <a:rPr lang="en-US" dirty="0" smtClean="0"/>
              <a:t>In 1905 Albert Einstein publishes his theory of relativity.</a:t>
            </a:r>
          </a:p>
          <a:p>
            <a:pPr>
              <a:buNone/>
            </a:pPr>
            <a:endParaRPr lang="en-US" dirty="0"/>
          </a:p>
        </p:txBody>
      </p:sp>
      <p:sp>
        <p:nvSpPr>
          <p:cNvPr id="3" name="Title 2"/>
          <p:cNvSpPr>
            <a:spLocks noGrp="1"/>
          </p:cNvSpPr>
          <p:nvPr>
            <p:ph type="title"/>
          </p:nvPr>
        </p:nvSpPr>
        <p:spPr/>
        <p:txBody>
          <a:bodyPr/>
          <a:lstStyle/>
          <a:p>
            <a:r>
              <a:rPr lang="en-US" dirty="0" smtClean="0"/>
              <a:t>	A unique time of innovation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Authors started wring about real life situations to relate to the readers</a:t>
            </a:r>
          </a:p>
          <a:p>
            <a:r>
              <a:rPr lang="en-US" dirty="0" smtClean="0"/>
              <a:t>Local color  writing  is an attempt to illustrate  specific  language and prospective.</a:t>
            </a:r>
          </a:p>
          <a:p>
            <a:r>
              <a:rPr lang="en-US" dirty="0" smtClean="0"/>
              <a:t>Authors wrote about what was going on in America</a:t>
            </a:r>
            <a:endParaRPr lang="en-US" dirty="0"/>
          </a:p>
        </p:txBody>
      </p:sp>
      <p:sp>
        <p:nvSpPr>
          <p:cNvPr id="3" name="Title 2"/>
          <p:cNvSpPr>
            <a:spLocks noGrp="1"/>
          </p:cNvSpPr>
          <p:nvPr>
            <p:ph type="title"/>
          </p:nvPr>
        </p:nvSpPr>
        <p:spPr/>
        <p:txBody>
          <a:bodyPr>
            <a:normAutofit/>
          </a:bodyPr>
          <a:lstStyle/>
          <a:p>
            <a:r>
              <a:rPr lang="en-US" dirty="0" smtClean="0"/>
              <a:t>Major Literary Movements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Adventure books like “The Adventures of Huckleberry Fin” and “ The Adventures of Tom Sawyer”</a:t>
            </a:r>
          </a:p>
          <a:p>
            <a:r>
              <a:rPr lang="en-US" dirty="0" smtClean="0"/>
              <a:t>Writings about peoples lives and what they did in them like “Call of the Wild”</a:t>
            </a:r>
          </a:p>
          <a:p>
            <a:r>
              <a:rPr lang="en-US" smtClean="0"/>
              <a:t>Freedom  </a:t>
            </a:r>
            <a:endParaRPr lang="en-US" dirty="0"/>
          </a:p>
        </p:txBody>
      </p:sp>
      <p:sp>
        <p:nvSpPr>
          <p:cNvPr id="3" name="Title 2"/>
          <p:cNvSpPr>
            <a:spLocks noGrp="1"/>
          </p:cNvSpPr>
          <p:nvPr>
            <p:ph type="title"/>
          </p:nvPr>
        </p:nvSpPr>
        <p:spPr/>
        <p:txBody>
          <a:bodyPr/>
          <a:lstStyle/>
          <a:p>
            <a:r>
              <a:rPr lang="en-US" dirty="0" smtClean="0"/>
              <a:t>Predominate Themes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828800"/>
            <a:ext cx="8305800" cy="2286000"/>
          </a:xfrm>
        </p:spPr>
        <p:txBody>
          <a:bodyPr/>
          <a:lstStyle/>
          <a:p>
            <a:pPr marL="342900" indent="-342900" algn="l">
              <a:buFont typeface="Wingdings" pitchFamily="2" charset="2"/>
              <a:buChar char="Ø"/>
            </a:pPr>
            <a:r>
              <a:rPr lang="en-US" dirty="0" smtClean="0"/>
              <a:t>Walt Whitman – Leaves Of Grass 1855</a:t>
            </a:r>
          </a:p>
          <a:p>
            <a:pPr marL="342900" indent="-342900" algn="l">
              <a:buFont typeface="Wingdings" pitchFamily="2" charset="2"/>
              <a:buChar char="Ø"/>
            </a:pPr>
            <a:r>
              <a:rPr lang="en-US" dirty="0" smtClean="0"/>
              <a:t>Mark Twain – Adventures Of Tom Sawyer 1876, Adventures Of Huckleberry Finn 1884</a:t>
            </a:r>
          </a:p>
          <a:p>
            <a:pPr marL="342900" indent="-342900" algn="l">
              <a:buFont typeface="Wingdings" pitchFamily="2" charset="2"/>
              <a:buChar char="Ø"/>
            </a:pPr>
            <a:r>
              <a:rPr lang="en-US" dirty="0" smtClean="0"/>
              <a:t>Stephen Crane – The Red Badge Of Courage 1895</a:t>
            </a:r>
          </a:p>
          <a:p>
            <a:pPr marL="342900" indent="-342900" algn="l">
              <a:buFont typeface="Wingdings" pitchFamily="2" charset="2"/>
              <a:buChar char="Ø"/>
            </a:pPr>
            <a:r>
              <a:rPr lang="en-US" dirty="0" smtClean="0"/>
              <a:t>Jack London – Call To The Wild 1903</a:t>
            </a:r>
          </a:p>
          <a:p>
            <a:pPr algn="l"/>
            <a:endParaRPr lang="en-US" dirty="0"/>
          </a:p>
          <a:p>
            <a:pPr algn="l"/>
            <a:endParaRPr lang="en-US" dirty="0" smtClean="0"/>
          </a:p>
          <a:p>
            <a:pPr marL="342900" indent="-342900" algn="l">
              <a:buFont typeface="Wingdings" pitchFamily="2" charset="2"/>
              <a:buChar char="Ø"/>
            </a:pPr>
            <a:endParaRPr lang="en-US" dirty="0" smtClean="0"/>
          </a:p>
          <a:p>
            <a:pPr marL="342900" indent="-342900" algn="l">
              <a:buFont typeface="Wingdings" pitchFamily="2" charset="2"/>
              <a:buChar char="Ø"/>
            </a:pPr>
            <a:endParaRPr lang="en-US" dirty="0" smtClean="0"/>
          </a:p>
          <a:p>
            <a:pPr marL="342900" indent="-342900" algn="l">
              <a:buFont typeface="Wingdings" pitchFamily="2" charset="2"/>
              <a:buChar char="Ø"/>
            </a:pPr>
            <a:endParaRPr lang="en-US" dirty="0" smtClean="0"/>
          </a:p>
          <a:p>
            <a:pPr marL="342900" indent="-342900" algn="l">
              <a:buFont typeface="Wingdings" pitchFamily="2" charset="2"/>
              <a:buChar char="Ø"/>
            </a:pPr>
            <a:endParaRPr lang="en-US" dirty="0" smtClean="0"/>
          </a:p>
        </p:txBody>
      </p:sp>
      <p:sp>
        <p:nvSpPr>
          <p:cNvPr id="3" name="Title 2"/>
          <p:cNvSpPr>
            <a:spLocks noGrp="1"/>
          </p:cNvSpPr>
          <p:nvPr>
            <p:ph type="ctrTitle"/>
          </p:nvPr>
        </p:nvSpPr>
        <p:spPr>
          <a:xfrm>
            <a:off x="457200" y="533400"/>
            <a:ext cx="8305800" cy="928468"/>
          </a:xfrm>
        </p:spPr>
        <p:txBody>
          <a:bodyPr/>
          <a:lstStyle/>
          <a:p>
            <a:r>
              <a:rPr lang="en-US" sz="4000" dirty="0" smtClean="0"/>
              <a:t>Prominent Writers and Their Books</a:t>
            </a:r>
            <a:endParaRPr lang="en-US" sz="4000" dirty="0"/>
          </a:p>
        </p:txBody>
      </p:sp>
    </p:spTree>
    <p:extLst>
      <p:ext uri="{BB962C8B-B14F-4D97-AF65-F5344CB8AC3E}">
        <p14:creationId xmlns:p14="http://schemas.microsoft.com/office/powerpoint/2010/main" xmlns="" val="3922900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00600"/>
          </a:xfrm>
        </p:spPr>
        <p:txBody>
          <a:bodyPr/>
          <a:lstStyle/>
          <a:p>
            <a:r>
              <a:rPr lang="en-US" dirty="0" smtClean="0"/>
              <a:t>Leaves Of Grass By Walt Whitman is a book of poems. His poems were different from the ones at the time because he broke the traditional rules of rhythm and rhyme. This book explored this style and reflected on this time by showing there wasn’t many styles of writing.</a:t>
            </a:r>
          </a:p>
          <a:p>
            <a:r>
              <a:rPr lang="en-US" dirty="0" smtClean="0"/>
              <a:t>Mark Twain wrote two books that are still read today. One of the reasons they are still being read is because, he did not write in old English. He took everyday speech of characters and put it straight in his books. They were written entirely in “American”. </a:t>
            </a:r>
            <a:endParaRPr lang="en-US" dirty="0"/>
          </a:p>
        </p:txBody>
      </p:sp>
      <p:sp>
        <p:nvSpPr>
          <p:cNvPr id="3" name="Title 2"/>
          <p:cNvSpPr>
            <a:spLocks noGrp="1"/>
          </p:cNvSpPr>
          <p:nvPr>
            <p:ph type="title"/>
          </p:nvPr>
        </p:nvSpPr>
        <p:spPr>
          <a:xfrm>
            <a:off x="457200" y="152400"/>
            <a:ext cx="8229600" cy="990600"/>
          </a:xfrm>
        </p:spPr>
        <p:txBody>
          <a:bodyPr/>
          <a:lstStyle/>
          <a:p>
            <a:r>
              <a:rPr lang="en-US" dirty="0" smtClean="0"/>
              <a:t>How They Reflected On Their Times</a:t>
            </a:r>
            <a:endParaRPr lang="en-US" dirty="0"/>
          </a:p>
        </p:txBody>
      </p:sp>
    </p:spTree>
    <p:extLst>
      <p:ext uri="{BB962C8B-B14F-4D97-AF65-F5344CB8AC3E}">
        <p14:creationId xmlns:p14="http://schemas.microsoft.com/office/powerpoint/2010/main" xmlns="" val="2352861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Stephen Crane wrote The Red Badge Of Courage in 1895. This novel is about the Civil War. It is unique because Stephen was born after the war. Yet it is one of the most descriptive novels on the Civil War. Stephen explores the young soldiers mental state and reactions to and during war.</a:t>
            </a:r>
          </a:p>
          <a:p>
            <a:r>
              <a:rPr lang="en-US" dirty="0" smtClean="0"/>
              <a:t>Call To The Wild was published by Jack London in 1903. Jack had an extremely hard life he grew up in poverty and supported himself with jobs like a paperboy and working on and ice wagon. Most of Jacks books are about the struggle between man and the wilderness. </a:t>
            </a:r>
            <a:endParaRPr lang="en-US" dirty="0"/>
          </a:p>
        </p:txBody>
      </p:sp>
      <p:sp>
        <p:nvSpPr>
          <p:cNvPr id="3" name="Title 2"/>
          <p:cNvSpPr>
            <a:spLocks noGrp="1"/>
          </p:cNvSpPr>
          <p:nvPr>
            <p:ph type="title"/>
          </p:nvPr>
        </p:nvSpPr>
        <p:spPr/>
        <p:txBody>
          <a:bodyPr/>
          <a:lstStyle/>
          <a:p>
            <a:r>
              <a:rPr lang="en-US" dirty="0" smtClean="0"/>
              <a:t>Continued…</a:t>
            </a:r>
            <a:endParaRPr lang="en-US" dirty="0"/>
          </a:p>
        </p:txBody>
      </p:sp>
    </p:spTree>
    <p:extLst>
      <p:ext uri="{BB962C8B-B14F-4D97-AF65-F5344CB8AC3E}">
        <p14:creationId xmlns:p14="http://schemas.microsoft.com/office/powerpoint/2010/main" xmlns="" val="24289782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140</TotalTime>
  <Words>714</Words>
  <Application>Microsoft Office PowerPoint</Application>
  <PresentationFormat>On-screen Show (4:3)</PresentationFormat>
  <Paragraphs>103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1850-1914</vt:lpstr>
      <vt:lpstr>America breaks in two </vt:lpstr>
      <vt:lpstr>America goes to war….with itself</vt:lpstr>
      <vt:lpstr> A unique time of innovation</vt:lpstr>
      <vt:lpstr>Major Literary Movements</vt:lpstr>
      <vt:lpstr>Predominate Themes</vt:lpstr>
      <vt:lpstr>Prominent Writers and Their Books</vt:lpstr>
      <vt:lpstr>How They Reflected On Their Times</vt:lpstr>
      <vt:lpstr>Continued…</vt:lpstr>
      <vt:lpstr>Prominent Authors of the Time</vt:lpstr>
      <vt:lpstr>Importance of Writing</vt:lpstr>
      <vt:lpstr>Importance of Writing con’t…</vt:lpstr>
      <vt:lpstr>Continued…</vt:lpstr>
      <vt:lpstr>International figures of this area</vt:lpstr>
      <vt:lpstr>Major events of the time period</vt:lpstr>
      <vt:lpstr>Works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1850-1914</dc:title>
  <dc:creator>mmanchego</dc:creator>
  <cp:lastModifiedBy>dbass</cp:lastModifiedBy>
  <cp:revision>17</cp:revision>
  <dcterms:created xsi:type="dcterms:W3CDTF">2011-09-21T19:19:56Z</dcterms:created>
  <dcterms:modified xsi:type="dcterms:W3CDTF">2011-09-28T19:35:50Z</dcterms:modified>
</cp:coreProperties>
</file>