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1" r:id="rId3"/>
    <p:sldId id="262" r:id="rId4"/>
    <p:sldId id="257" r:id="rId5"/>
    <p:sldId id="258" r:id="rId6"/>
    <p:sldId id="263" r:id="rId7"/>
    <p:sldId id="264" r:id="rId8"/>
    <p:sldId id="259"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24A86A-E3DD-4E0F-98D1-B8BC87102103}" type="datetimeFigureOut">
              <a:rPr lang="en-US" smtClean="0"/>
              <a:pPr/>
              <a:t>9/26/2011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223300-E4DF-4A13-85C5-6EBB0C73FB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Coal,</a:t>
            </a:r>
            <a:r>
              <a:rPr lang="en-US" baseline="0" dirty="0" smtClean="0"/>
              <a:t> railroads, and land clearing speed up greenhouse, gas emission. </a:t>
            </a:r>
          </a:p>
          <a:p>
            <a:r>
              <a:rPr lang="en-US" baseline="0" dirty="0" smtClean="0"/>
              <a:t>American leader declared war on great Britain, believed that they were beginning a second war of independence </a:t>
            </a:r>
            <a:endParaRPr lang="en-US" dirty="0"/>
          </a:p>
        </p:txBody>
      </p:sp>
      <p:sp>
        <p:nvSpPr>
          <p:cNvPr id="4" name="Slide Number Placeholder 3"/>
          <p:cNvSpPr>
            <a:spLocks noGrp="1"/>
          </p:cNvSpPr>
          <p:nvPr>
            <p:ph type="sldNum" sz="quarter" idx="10"/>
          </p:nvPr>
        </p:nvSpPr>
        <p:spPr/>
        <p:txBody>
          <a:bodyPr/>
          <a:lstStyle/>
          <a:p>
            <a:fld id="{A09A95AB-396F-46E0-B7B0-B741163CEFE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Was</a:t>
            </a:r>
            <a:r>
              <a:rPr lang="en-US" baseline="0" dirty="0" smtClean="0"/>
              <a:t> written </a:t>
            </a:r>
          </a:p>
          <a:p>
            <a:r>
              <a:rPr lang="en-US" baseline="0" dirty="0" smtClean="0"/>
              <a:t>Transportation improved, the U.S stretched from the Atlantic ocean to the pacific ocean</a:t>
            </a:r>
          </a:p>
          <a:p>
            <a:r>
              <a:rPr lang="en-US" baseline="0" dirty="0" smtClean="0"/>
              <a:t>Female- 55%, male-70%</a:t>
            </a:r>
          </a:p>
          <a:p>
            <a:r>
              <a:rPr lang="en-US" baseline="0" dirty="0" smtClean="0"/>
              <a:t>The California Gold Rush begins</a:t>
            </a:r>
            <a:endParaRPr lang="en-US" dirty="0"/>
          </a:p>
        </p:txBody>
      </p:sp>
      <p:sp>
        <p:nvSpPr>
          <p:cNvPr id="4" name="Slide Number Placeholder 3"/>
          <p:cNvSpPr>
            <a:spLocks noGrp="1"/>
          </p:cNvSpPr>
          <p:nvPr>
            <p:ph type="sldNum" sz="quarter" idx="10"/>
          </p:nvPr>
        </p:nvSpPr>
        <p:spPr/>
        <p:txBody>
          <a:bodyPr/>
          <a:lstStyle/>
          <a:p>
            <a:fld id="{A09A95AB-396F-46E0-B7B0-B741163CEFE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Lewis and Clark were helped by a fifteen</a:t>
            </a:r>
            <a:r>
              <a:rPr lang="en-US" baseline="0" dirty="0" smtClean="0"/>
              <a:t> year old Shoshone Indian woman named Sacagawea. She was the wife of a French fur trader. </a:t>
            </a:r>
            <a:r>
              <a:rPr lang="en-US" dirty="0" smtClean="0"/>
              <a:t>Reports about geography, plant and animal life, and Indian cultures filled their daily journals. Their expedition ended in 1806.</a:t>
            </a:r>
            <a:endParaRPr lang="en-US" dirty="0"/>
          </a:p>
        </p:txBody>
      </p:sp>
      <p:sp>
        <p:nvSpPr>
          <p:cNvPr id="4" name="Slide Number Placeholder 3"/>
          <p:cNvSpPr>
            <a:spLocks noGrp="1"/>
          </p:cNvSpPr>
          <p:nvPr>
            <p:ph type="sldNum" sz="quarter" idx="10"/>
          </p:nvPr>
        </p:nvSpPr>
        <p:spPr/>
        <p:txBody>
          <a:bodyPr/>
          <a:lstStyle/>
          <a:p>
            <a:fld id="{49223300-E4DF-4A13-85C5-6EBB0C73FB5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Napoleon was one of</a:t>
            </a:r>
            <a:r>
              <a:rPr lang="en-US" baseline="0" dirty="0" smtClean="0"/>
              <a:t> the international figures in this time period. Leader in the revolution from 1804-1815.</a:t>
            </a:r>
          </a:p>
          <a:p>
            <a:r>
              <a:rPr lang="en-US" baseline="0" dirty="0" smtClean="0"/>
              <a:t>During these so called Napoleonic wars, he established hegemony(</a:t>
            </a:r>
            <a:r>
              <a:rPr lang="en-US" dirty="0" smtClean="0"/>
              <a:t>an indirect form of imperial dominance)</a:t>
            </a:r>
            <a:r>
              <a:rPr lang="en-US" baseline="0" dirty="0" smtClean="0"/>
              <a:t> over most continental Europe and wanted to spread the ideals of the French revolution</a:t>
            </a:r>
          </a:p>
          <a:p>
            <a:r>
              <a:rPr lang="en-US" baseline="0" dirty="0" smtClean="0"/>
              <a:t>The Napoleonic codes </a:t>
            </a:r>
            <a:r>
              <a:rPr lang="en-US" dirty="0" smtClean="0"/>
              <a:t>forbade privileges based on birth, allowed freedom of religion, and made sure that government jobs go to the most qualified</a:t>
            </a:r>
            <a:endParaRPr lang="en-US" dirty="0"/>
          </a:p>
        </p:txBody>
      </p:sp>
      <p:sp>
        <p:nvSpPr>
          <p:cNvPr id="4" name="Slide Number Placeholder 3"/>
          <p:cNvSpPr>
            <a:spLocks noGrp="1"/>
          </p:cNvSpPr>
          <p:nvPr>
            <p:ph type="sldNum" sz="quarter" idx="10"/>
          </p:nvPr>
        </p:nvSpPr>
        <p:spPr/>
        <p:txBody>
          <a:bodyPr/>
          <a:lstStyle/>
          <a:p>
            <a:fld id="{49223300-E4DF-4A13-85C5-6EBB0C73FB5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DA3F1B-7B5A-4ADB-A22F-DA6B38B3D73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Name the authors that were that were around  </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0832F6-B65D-471F-A152-462EAAA34650}" type="slidenum">
              <a:rPr lang="en-US" smtClean="0"/>
              <a:pPr fontAlgn="base">
                <a:spcBef>
                  <a:spcPct val="0"/>
                </a:spcBef>
                <a:spcAft>
                  <a:spcPct val="0"/>
                </a:spcAft>
                <a:defRPr/>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BEC4A05-9DDE-45EB-898E-74696B012FA8}" type="datetimeFigureOut">
              <a:rPr lang="en-US" smtClean="0"/>
              <a:pPr/>
              <a:t>9/26/2011</a:t>
            </a:fld>
            <a:endParaRPr lang="en-US"/>
          </a:p>
        </p:txBody>
      </p:sp>
      <p:sp>
        <p:nvSpPr>
          <p:cNvPr id="16" name="Slide Number Placeholder 15"/>
          <p:cNvSpPr>
            <a:spLocks noGrp="1"/>
          </p:cNvSpPr>
          <p:nvPr>
            <p:ph type="sldNum" sz="quarter" idx="11"/>
          </p:nvPr>
        </p:nvSpPr>
        <p:spPr/>
        <p:txBody>
          <a:bodyPr/>
          <a:lstStyle/>
          <a:p>
            <a:fld id="{6103E485-82E4-4A55-ACAE-D9BB60E033B0}"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EC4A05-9DDE-45EB-898E-74696B012FA8}" type="datetimeFigureOut">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E485-82E4-4A55-ACAE-D9BB60E033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EC4A05-9DDE-45EB-898E-74696B012FA8}" type="datetimeFigureOut">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E485-82E4-4A55-ACAE-D9BB60E033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BEC4A05-9DDE-45EB-898E-74696B012FA8}" type="datetimeFigureOut">
              <a:rPr lang="en-US" smtClean="0"/>
              <a:pPr/>
              <a:t>9/26/2011</a:t>
            </a:fld>
            <a:endParaRPr lang="en-US"/>
          </a:p>
        </p:txBody>
      </p:sp>
      <p:sp>
        <p:nvSpPr>
          <p:cNvPr id="15" name="Slide Number Placeholder 14"/>
          <p:cNvSpPr>
            <a:spLocks noGrp="1"/>
          </p:cNvSpPr>
          <p:nvPr>
            <p:ph type="sldNum" sz="quarter" idx="15"/>
          </p:nvPr>
        </p:nvSpPr>
        <p:spPr/>
        <p:txBody>
          <a:bodyPr/>
          <a:lstStyle>
            <a:lvl1pPr algn="ctr">
              <a:defRPr/>
            </a:lvl1pPr>
          </a:lstStyle>
          <a:p>
            <a:fld id="{6103E485-82E4-4A55-ACAE-D9BB60E033B0}"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BEC4A05-9DDE-45EB-898E-74696B012FA8}" type="datetimeFigureOut">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E485-82E4-4A55-ACAE-D9BB60E033B0}"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BEC4A05-9DDE-45EB-898E-74696B012FA8}" type="datetimeFigureOut">
              <a:rPr lang="en-US" smtClean="0"/>
              <a:pPr/>
              <a:t>9/26/2011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3E485-82E4-4A55-ACAE-D9BB60E033B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103E485-82E4-4A55-ACAE-D9BB60E033B0}"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BEC4A05-9DDE-45EB-898E-74696B012FA8}" type="datetimeFigureOut">
              <a:rPr lang="en-US" smtClean="0"/>
              <a:pPr/>
              <a:t>9/26/2011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BEC4A05-9DDE-45EB-898E-74696B012FA8}" type="datetimeFigureOut">
              <a:rPr lang="en-US" smtClean="0"/>
              <a:pPr/>
              <a:t>9/26/2011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3E485-82E4-4A55-ACAE-D9BB60E033B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C4A05-9DDE-45EB-898E-74696B012FA8}" type="datetimeFigureOut">
              <a:rPr lang="en-US" smtClean="0"/>
              <a:pPr/>
              <a:t>9/26/2011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3E485-82E4-4A55-ACAE-D9BB60E033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BEC4A05-9DDE-45EB-898E-74696B012FA8}" type="datetimeFigureOut">
              <a:rPr lang="en-US" smtClean="0"/>
              <a:pPr/>
              <a:t>9/26/2011</a:t>
            </a:fld>
            <a:endParaRPr lang="en-US"/>
          </a:p>
        </p:txBody>
      </p:sp>
      <p:sp>
        <p:nvSpPr>
          <p:cNvPr id="9" name="Slide Number Placeholder 8"/>
          <p:cNvSpPr>
            <a:spLocks noGrp="1"/>
          </p:cNvSpPr>
          <p:nvPr>
            <p:ph type="sldNum" sz="quarter" idx="15"/>
          </p:nvPr>
        </p:nvSpPr>
        <p:spPr/>
        <p:txBody>
          <a:bodyPr/>
          <a:lstStyle/>
          <a:p>
            <a:fld id="{6103E485-82E4-4A55-ACAE-D9BB60E033B0}"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BEC4A05-9DDE-45EB-898E-74696B012FA8}" type="datetimeFigureOut">
              <a:rPr lang="en-US" smtClean="0"/>
              <a:pPr/>
              <a:t>9/26/2011</a:t>
            </a:fld>
            <a:endParaRPr lang="en-US"/>
          </a:p>
        </p:txBody>
      </p:sp>
      <p:sp>
        <p:nvSpPr>
          <p:cNvPr id="9" name="Slide Number Placeholder 8"/>
          <p:cNvSpPr>
            <a:spLocks noGrp="1"/>
          </p:cNvSpPr>
          <p:nvPr>
            <p:ph type="sldNum" sz="quarter" idx="11"/>
          </p:nvPr>
        </p:nvSpPr>
        <p:spPr/>
        <p:txBody>
          <a:bodyPr/>
          <a:lstStyle/>
          <a:p>
            <a:fld id="{6103E485-82E4-4A55-ACAE-D9BB60E033B0}"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BEC4A05-9DDE-45EB-898E-74696B012FA8}" type="datetimeFigureOut">
              <a:rPr lang="en-US" smtClean="0"/>
              <a:pPr/>
              <a:t>9/26/2011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103E485-82E4-4A55-ACAE-D9BB60E033B0}"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4400" dirty="0" smtClean="0"/>
              <a:t>1800-1870</a:t>
            </a:r>
            <a:endParaRPr lang="en-US" sz="4400" dirty="0"/>
          </a:p>
        </p:txBody>
      </p:sp>
      <p:sp>
        <p:nvSpPr>
          <p:cNvPr id="2" name="Title 1"/>
          <p:cNvSpPr>
            <a:spLocks noGrp="1"/>
          </p:cNvSpPr>
          <p:nvPr>
            <p:ph type="ctrTitle"/>
          </p:nvPr>
        </p:nvSpPr>
        <p:spPr/>
        <p:txBody>
          <a:bodyPr/>
          <a:lstStyle/>
          <a:p>
            <a:r>
              <a:rPr lang="en-US" sz="7200" dirty="0" smtClean="0"/>
              <a:t>A Growing Nation</a:t>
            </a:r>
            <a:endParaRPr lang="en-US" sz="7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First Industrial Revolution</a:t>
            </a:r>
          </a:p>
          <a:p>
            <a:pPr marL="514350" indent="-514350">
              <a:buNone/>
            </a:pPr>
            <a:r>
              <a:rPr lang="en-US" dirty="0" smtClean="0"/>
              <a:t>    Better Agriculture</a:t>
            </a:r>
          </a:p>
          <a:p>
            <a:pPr>
              <a:buNone/>
            </a:pPr>
            <a:r>
              <a:rPr lang="en-US" dirty="0" smtClean="0"/>
              <a:t>    Population growth</a:t>
            </a:r>
          </a:p>
          <a:p>
            <a:pPr>
              <a:buNone/>
            </a:pPr>
            <a:r>
              <a:rPr lang="en-US" dirty="0" smtClean="0"/>
              <a:t>    Sanitation speed up</a:t>
            </a:r>
          </a:p>
          <a:p>
            <a:r>
              <a:rPr lang="en-US" dirty="0" smtClean="0"/>
              <a:t>War of 1812</a:t>
            </a:r>
          </a:p>
          <a:p>
            <a:pPr>
              <a:buNone/>
            </a:pPr>
            <a:endParaRPr lang="en-US" dirty="0" smtClean="0"/>
          </a:p>
          <a:p>
            <a:pPr>
              <a:buNone/>
            </a:pPr>
            <a:endParaRPr lang="en-US" dirty="0"/>
          </a:p>
        </p:txBody>
      </p:sp>
      <p:sp>
        <p:nvSpPr>
          <p:cNvPr id="4" name="Title 3"/>
          <p:cNvSpPr>
            <a:spLocks noGrp="1"/>
          </p:cNvSpPr>
          <p:nvPr>
            <p:ph type="title"/>
          </p:nvPr>
        </p:nvSpPr>
        <p:spPr/>
        <p:txBody>
          <a:bodyPr/>
          <a:lstStyle/>
          <a:p>
            <a:r>
              <a:rPr lang="en-US" dirty="0" smtClean="0"/>
              <a:t>Unique about the 1800-1870</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Star spangle banner 1814</a:t>
            </a:r>
          </a:p>
          <a:p>
            <a:r>
              <a:rPr lang="en-US" dirty="0" smtClean="0"/>
              <a:t>1848- new territory</a:t>
            </a:r>
          </a:p>
          <a:p>
            <a:r>
              <a:rPr lang="en-US" dirty="0" smtClean="0"/>
              <a:t>Female and male literacy rates 1850</a:t>
            </a:r>
          </a:p>
          <a:p>
            <a:r>
              <a:rPr lang="en-US" dirty="0" smtClean="0"/>
              <a:t>California Gold Rush-1848</a:t>
            </a:r>
          </a:p>
          <a:p>
            <a:endParaRPr lang="en-US" dirty="0"/>
          </a:p>
        </p:txBody>
      </p:sp>
      <p:sp>
        <p:nvSpPr>
          <p:cNvPr id="3" name="Title 2"/>
          <p:cNvSpPr>
            <a:spLocks noGrp="1"/>
          </p:cNvSpPr>
          <p:nvPr>
            <p:ph type="title"/>
          </p:nvPr>
        </p:nvSpPr>
        <p:spPr/>
        <p:txBody>
          <a:bodyPr>
            <a:normAutofit fontScale="90000"/>
          </a:bodyPr>
          <a:lstStyle/>
          <a:p>
            <a:r>
              <a:rPr lang="en-US" dirty="0" smtClean="0"/>
              <a:t>Major political, social, economic, and cultural events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3" cstate="print"/>
          <a:stretch>
            <a:fillRect/>
          </a:stretch>
        </p:blipFill>
        <p:spPr>
          <a:xfrm>
            <a:off x="5486400" y="1219200"/>
            <a:ext cx="3305175" cy="2667000"/>
          </a:xfrm>
        </p:spPr>
      </p:pic>
      <p:sp>
        <p:nvSpPr>
          <p:cNvPr id="3" name="Title 2"/>
          <p:cNvSpPr>
            <a:spLocks noGrp="1"/>
          </p:cNvSpPr>
          <p:nvPr>
            <p:ph type="title"/>
          </p:nvPr>
        </p:nvSpPr>
        <p:spPr/>
        <p:txBody>
          <a:bodyPr>
            <a:normAutofit/>
          </a:bodyPr>
          <a:lstStyle/>
          <a:p>
            <a:r>
              <a:rPr lang="en-US" sz="4800" dirty="0" smtClean="0"/>
              <a:t>Lewis &amp; Clark Expedition </a:t>
            </a:r>
            <a:endParaRPr lang="en-US" sz="4800" dirty="0"/>
          </a:p>
        </p:txBody>
      </p:sp>
      <p:sp>
        <p:nvSpPr>
          <p:cNvPr id="5" name="TextBox 4"/>
          <p:cNvSpPr txBox="1"/>
          <p:nvPr/>
        </p:nvSpPr>
        <p:spPr>
          <a:xfrm>
            <a:off x="304800" y="1371600"/>
            <a:ext cx="4724400" cy="4524315"/>
          </a:xfrm>
          <a:prstGeom prst="rect">
            <a:avLst/>
          </a:prstGeom>
          <a:noFill/>
        </p:spPr>
        <p:txBody>
          <a:bodyPr wrap="square" rtlCol="0">
            <a:spAutoFit/>
          </a:bodyPr>
          <a:lstStyle/>
          <a:p>
            <a:pPr>
              <a:buFont typeface="Arial" pitchFamily="34" charset="0"/>
              <a:buChar char="•"/>
            </a:pPr>
            <a:r>
              <a:rPr lang="en-US" sz="2400" dirty="0" smtClean="0"/>
              <a:t>Meriwether Lewis and William Clark were sent to explore the Pacific Coast by President Lincoln in 1804.</a:t>
            </a:r>
          </a:p>
          <a:p>
            <a:pPr>
              <a:buFont typeface="Arial" pitchFamily="34" charset="0"/>
              <a:buChar char="•"/>
            </a:pPr>
            <a:r>
              <a:rPr lang="en-US" sz="2400" dirty="0" smtClean="0"/>
              <a:t> Their objectives were to study the area’s plants, animal life, and how the region could be exploited economically.</a:t>
            </a:r>
          </a:p>
          <a:p>
            <a:pPr>
              <a:buFont typeface="Arial" pitchFamily="34" charset="0"/>
              <a:buChar char="•"/>
            </a:pPr>
            <a:r>
              <a:rPr lang="en-US" sz="2400" dirty="0" smtClean="0"/>
              <a:t>One goal was to find a direct &amp; practicable water communication across this continent, for the purposes of commerce with Asia.</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Napoleon Bonaparte</a:t>
            </a:r>
            <a:endParaRPr lang="en-US" dirty="0"/>
          </a:p>
        </p:txBody>
      </p:sp>
      <p:pic>
        <p:nvPicPr>
          <p:cNvPr id="5" name="Picture 4" descr="Napoleon-Bonaparte.jpg"/>
          <p:cNvPicPr>
            <a:picLocks noChangeAspect="1"/>
          </p:cNvPicPr>
          <p:nvPr/>
        </p:nvPicPr>
        <p:blipFill>
          <a:blip r:embed="rId3" cstate="print"/>
          <a:stretch>
            <a:fillRect/>
          </a:stretch>
        </p:blipFill>
        <p:spPr>
          <a:xfrm>
            <a:off x="6324600" y="3657600"/>
            <a:ext cx="2287524" cy="2743200"/>
          </a:xfrm>
          <a:prstGeom prst="rect">
            <a:avLst/>
          </a:prstGeom>
        </p:spPr>
      </p:pic>
      <p:pic>
        <p:nvPicPr>
          <p:cNvPr id="9" name="Content Placeholder 8" descr="250px-Napoleon_in_His_Study.jpg"/>
          <p:cNvPicPr>
            <a:picLocks noGrp="1" noChangeAspect="1"/>
          </p:cNvPicPr>
          <p:nvPr>
            <p:ph idx="1"/>
          </p:nvPr>
        </p:nvPicPr>
        <p:blipFill>
          <a:blip r:embed="rId4" cstate="print"/>
          <a:stretch>
            <a:fillRect/>
          </a:stretch>
        </p:blipFill>
        <p:spPr>
          <a:xfrm>
            <a:off x="6400800" y="533400"/>
            <a:ext cx="2133600" cy="2819400"/>
          </a:xfrm>
        </p:spPr>
      </p:pic>
      <p:sp>
        <p:nvSpPr>
          <p:cNvPr id="10" name="TextBox 9"/>
          <p:cNvSpPr txBox="1"/>
          <p:nvPr/>
        </p:nvSpPr>
        <p:spPr>
          <a:xfrm>
            <a:off x="381000" y="1371600"/>
            <a:ext cx="5715000" cy="4401205"/>
          </a:xfrm>
          <a:prstGeom prst="rect">
            <a:avLst/>
          </a:prstGeom>
          <a:noFill/>
        </p:spPr>
        <p:txBody>
          <a:bodyPr wrap="square" rtlCol="0">
            <a:spAutoFit/>
          </a:bodyPr>
          <a:lstStyle/>
          <a:p>
            <a:pPr>
              <a:buFont typeface="Arial" pitchFamily="34" charset="0"/>
              <a:buChar char="•"/>
            </a:pPr>
            <a:r>
              <a:rPr lang="en-US" sz="2800" dirty="0" smtClean="0"/>
              <a:t>Napoleon was a French military  and political leader during the latter stages of the French Revolution.</a:t>
            </a:r>
          </a:p>
          <a:p>
            <a:pPr>
              <a:buFont typeface="Arial" pitchFamily="34" charset="0"/>
              <a:buChar char="•"/>
            </a:pPr>
            <a:r>
              <a:rPr lang="en-US" sz="2800" dirty="0" smtClean="0"/>
              <a:t>Best remembered for his role in the wars led against France by a series of coalitions.</a:t>
            </a:r>
          </a:p>
          <a:p>
            <a:pPr>
              <a:buFont typeface="Arial" pitchFamily="34" charset="0"/>
              <a:buChar char="•"/>
            </a:pPr>
            <a:r>
              <a:rPr lang="en-US" sz="2800" dirty="0" smtClean="0"/>
              <a:t>His legal reform, the Napoleonic code, has been a major influence on many civil laws jurisdictions worldwide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haniel_Hawthorne.jpg"/>
          <p:cNvPicPr>
            <a:picLocks noChangeAspect="1"/>
          </p:cNvPicPr>
          <p:nvPr/>
        </p:nvPicPr>
        <p:blipFill>
          <a:blip r:embed="rId2" cstate="print"/>
          <a:stretch>
            <a:fillRect/>
          </a:stretch>
        </p:blipFill>
        <p:spPr>
          <a:xfrm>
            <a:off x="0" y="0"/>
            <a:ext cx="4495800" cy="6858000"/>
          </a:xfrm>
          <a:prstGeom prst="rect">
            <a:avLst/>
          </a:prstGeom>
        </p:spPr>
      </p:pic>
      <p:pic>
        <p:nvPicPr>
          <p:cNvPr id="4" name="Picture 3" descr="Moby-Dick-3.jpg"/>
          <p:cNvPicPr>
            <a:picLocks noChangeAspect="1"/>
          </p:cNvPicPr>
          <p:nvPr/>
        </p:nvPicPr>
        <p:blipFill>
          <a:blip r:embed="rId3" cstate="print"/>
          <a:stretch>
            <a:fillRect/>
          </a:stretch>
        </p:blipFill>
        <p:spPr>
          <a:xfrm>
            <a:off x="4419600" y="0"/>
            <a:ext cx="4724400" cy="6858000"/>
          </a:xfrm>
          <a:prstGeom prst="rect">
            <a:avLst/>
          </a:prstGeom>
        </p:spPr>
      </p:pic>
      <p:sp>
        <p:nvSpPr>
          <p:cNvPr id="3" name="Subtitle 2"/>
          <p:cNvSpPr>
            <a:spLocks noGrp="1"/>
          </p:cNvSpPr>
          <p:nvPr>
            <p:ph type="subTitle" idx="1"/>
          </p:nvPr>
        </p:nvSpPr>
        <p:spPr>
          <a:xfrm>
            <a:off x="381000" y="3699804"/>
            <a:ext cx="8305800" cy="3158196"/>
          </a:xfrm>
          <a:noFill/>
        </p:spPr>
        <p:txBody>
          <a:bodyPr/>
          <a:lstStyle/>
          <a:p>
            <a:pPr>
              <a:buFont typeface="Arial" pitchFamily="34" charset="0"/>
              <a:buChar char="•"/>
            </a:pPr>
            <a:r>
              <a:rPr lang="en-US" dirty="0" smtClean="0">
                <a:solidFill>
                  <a:schemeClr val="tx2">
                    <a:lumMod val="75000"/>
                  </a:schemeClr>
                </a:solidFill>
              </a:rPr>
              <a:t>Nathaniel Hawthorne (Pictured to the left) and Herman </a:t>
            </a:r>
            <a:r>
              <a:rPr lang="en-US" dirty="0" err="1" smtClean="0">
                <a:solidFill>
                  <a:schemeClr val="tx2">
                    <a:lumMod val="75000"/>
                  </a:schemeClr>
                </a:solidFill>
              </a:rPr>
              <a:t>Marville</a:t>
            </a:r>
            <a:r>
              <a:rPr lang="en-US" dirty="0" smtClean="0">
                <a:solidFill>
                  <a:schemeClr val="tx2">
                    <a:lumMod val="75000"/>
                  </a:schemeClr>
                </a:solidFill>
              </a:rPr>
              <a:t> were some of the eras most prominent authors, and created such works as </a:t>
            </a:r>
            <a:r>
              <a:rPr lang="en-US" i="1" dirty="0" smtClean="0">
                <a:solidFill>
                  <a:schemeClr val="tx2">
                    <a:lumMod val="75000"/>
                  </a:schemeClr>
                </a:solidFill>
              </a:rPr>
              <a:t>Moby Dick</a:t>
            </a:r>
            <a:r>
              <a:rPr lang="en-US" dirty="0" smtClean="0">
                <a:solidFill>
                  <a:schemeClr val="tx2">
                    <a:lumMod val="75000"/>
                  </a:schemeClr>
                </a:solidFill>
              </a:rPr>
              <a:t>. (pictured to the right)</a:t>
            </a:r>
          </a:p>
          <a:p>
            <a:pPr>
              <a:buFont typeface="Arial" pitchFamily="34" charset="0"/>
              <a:buChar char="•"/>
            </a:pPr>
            <a:r>
              <a:rPr lang="en-US" dirty="0" smtClean="0">
                <a:solidFill>
                  <a:schemeClr val="tx2">
                    <a:lumMod val="75000"/>
                  </a:schemeClr>
                </a:solidFill>
              </a:rPr>
              <a:t>Other prominent authors included Mark Twain, and featured such literary works as : </a:t>
            </a:r>
            <a:r>
              <a:rPr lang="en-US" i="1" dirty="0" smtClean="0">
                <a:solidFill>
                  <a:schemeClr val="tx2">
                    <a:lumMod val="75000"/>
                  </a:schemeClr>
                </a:solidFill>
              </a:rPr>
              <a:t>Adventures of Huckleberry Finn</a:t>
            </a:r>
          </a:p>
          <a:p>
            <a:pPr>
              <a:buFont typeface="Arial" pitchFamily="34" charset="0"/>
              <a:buChar char="•"/>
            </a:pPr>
            <a:endParaRPr lang="en-US" dirty="0">
              <a:solidFill>
                <a:schemeClr val="accent2">
                  <a:lumMod val="40000"/>
                  <a:lumOff val="60000"/>
                </a:schemeClr>
              </a:solidFill>
            </a:endParaRPr>
          </a:p>
        </p:txBody>
      </p:sp>
      <p:sp>
        <p:nvSpPr>
          <p:cNvPr id="2" name="Title 1"/>
          <p:cNvSpPr>
            <a:spLocks noGrp="1"/>
          </p:cNvSpPr>
          <p:nvPr>
            <p:ph type="ctrTitle"/>
          </p:nvPr>
        </p:nvSpPr>
        <p:spPr>
          <a:xfrm rot="752008">
            <a:off x="835095" y="1282347"/>
            <a:ext cx="7772400" cy="1527175"/>
          </a:xfrm>
        </p:spPr>
        <p:txBody>
          <a:bodyPr/>
          <a:lstStyle/>
          <a:p>
            <a:r>
              <a:rPr lang="en-US" b="1" dirty="0" smtClean="0"/>
              <a:t>Prominent Writers, And How They Reflected The Times</a:t>
            </a:r>
            <a:endParaRPr lang="en-US" b="1" dirty="0"/>
          </a:p>
        </p:txBody>
      </p:sp>
      <p:sp>
        <p:nvSpPr>
          <p:cNvPr id="6" name="TextBox 5"/>
          <p:cNvSpPr txBox="1"/>
          <p:nvPr/>
        </p:nvSpPr>
        <p:spPr>
          <a:xfrm>
            <a:off x="3429000" y="2971800"/>
            <a:ext cx="4343400" cy="584775"/>
          </a:xfrm>
          <a:prstGeom prst="rect">
            <a:avLst/>
          </a:prstGeom>
          <a:noFill/>
        </p:spPr>
        <p:txBody>
          <a:bodyPr wrap="square" rtlCol="0">
            <a:spAutoFit/>
          </a:bodyPr>
          <a:lstStyle/>
          <a:p>
            <a:r>
              <a:rPr lang="en-US" sz="3200" dirty="0" smtClean="0"/>
              <a:t>1880-1887</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Popular genres included  anti-slavery and nature.</a:t>
            </a:r>
          </a:p>
          <a:p>
            <a:endParaRPr lang="en-US" dirty="0" smtClean="0"/>
          </a:p>
          <a:p>
            <a:pPr>
              <a:buNone/>
            </a:pPr>
            <a:endParaRPr lang="en-US" dirty="0" smtClean="0"/>
          </a:p>
          <a:p>
            <a:r>
              <a:rPr lang="en-US" b="1" dirty="0" smtClean="0"/>
              <a:t>O</a:t>
            </a:r>
            <a:r>
              <a:rPr lang="en-US" dirty="0" smtClean="0"/>
              <a:t>ther genres included fiction, and Autobiographies.</a:t>
            </a:r>
          </a:p>
          <a:p>
            <a:endParaRPr lang="en-US" dirty="0" smtClean="0"/>
          </a:p>
          <a:p>
            <a:endParaRPr lang="en-US" dirty="0"/>
          </a:p>
        </p:txBody>
      </p:sp>
      <p:sp>
        <p:nvSpPr>
          <p:cNvPr id="3" name="Title 2"/>
          <p:cNvSpPr>
            <a:spLocks noGrp="1"/>
          </p:cNvSpPr>
          <p:nvPr>
            <p:ph type="title"/>
          </p:nvPr>
        </p:nvSpPr>
        <p:spPr/>
        <p:txBody>
          <a:bodyPr/>
          <a:lstStyle/>
          <a:p>
            <a:r>
              <a:rPr lang="en-US" dirty="0" smtClean="0"/>
              <a:t>Popular Genres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3"/>
          <p:cNvSpPr>
            <a:spLocks noGrp="1"/>
          </p:cNvSpPr>
          <p:nvPr>
            <p:ph idx="1"/>
          </p:nvPr>
        </p:nvSpPr>
        <p:spPr/>
        <p:txBody>
          <a:bodyPr/>
          <a:lstStyle/>
          <a:p>
            <a:pPr eaLnBrk="1" hangingPunct="1"/>
            <a:r>
              <a:rPr lang="en-US" smtClean="0"/>
              <a:t>Some of the movements that were going around were  war of 1812 that had brought out  star spangle banner  some of the writer like Edgar Allen Poe, and Nathaniel Hawthorne</a:t>
            </a:r>
          </a:p>
          <a:p>
            <a:pPr eaLnBrk="1" hangingPunct="1"/>
            <a:endParaRPr lang="en-US" smtClean="0"/>
          </a:p>
          <a:p>
            <a:pPr eaLnBrk="1" hangingPunct="1">
              <a:buFont typeface="Wingdings 2" pitchFamily="18" charset="2"/>
              <a:buNone/>
            </a:pPr>
            <a:endParaRPr lang="en-US" smtClean="0"/>
          </a:p>
          <a:p>
            <a:pPr eaLnBrk="1" hangingPunct="1"/>
            <a:r>
              <a:rPr lang="en-US" smtClean="0"/>
              <a:t>  movements of the 1880’s were the new England's Literary Renaissance. </a:t>
            </a:r>
          </a:p>
        </p:txBody>
      </p:sp>
      <p:sp>
        <p:nvSpPr>
          <p:cNvPr id="6146" name="Title 1"/>
          <p:cNvSpPr>
            <a:spLocks noGrp="1"/>
          </p:cNvSpPr>
          <p:nvPr>
            <p:ph type="title"/>
          </p:nvPr>
        </p:nvSpPr>
        <p:spPr/>
        <p:txBody>
          <a:bodyPr/>
          <a:lstStyle/>
          <a:p>
            <a:pPr eaLnBrk="1" fontAlgn="auto" hangingPunct="1">
              <a:spcAft>
                <a:spcPts val="0"/>
              </a:spcAft>
              <a:defRPr/>
            </a:pPr>
            <a:r>
              <a:rPr smtClean="0"/>
              <a:t>1880-1887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p:txBody>
          <a:bodyPr>
            <a:normAutofit lnSpcReduction="10000"/>
          </a:bodyPr>
          <a:lstStyle/>
          <a:p>
            <a:pPr eaLnBrk="1" hangingPunct="1"/>
            <a:endParaRPr lang="en-US" smtClean="0"/>
          </a:p>
          <a:p>
            <a:pPr eaLnBrk="1" hangingPunct="1"/>
            <a:r>
              <a:rPr lang="en-US" smtClean="0"/>
              <a:t>Some of the themes that had come around in the 1887 were the dreams of going west, literature of the Civil War, and myths and legends came around such as the legends of Atlantis.</a:t>
            </a:r>
          </a:p>
          <a:p>
            <a:pPr eaLnBrk="1" hangingPunct="1"/>
            <a:endParaRPr lang="en-US" smtClean="0"/>
          </a:p>
          <a:p>
            <a:pPr eaLnBrk="1" hangingPunct="1"/>
            <a:r>
              <a:rPr lang="en-US" smtClean="0"/>
              <a:t>Another types of theme is the arts and cultures of other countries such as Columbia </a:t>
            </a:r>
          </a:p>
          <a:p>
            <a:pPr eaLnBrk="1" hangingPunct="1">
              <a:buFont typeface="Wingdings 2" pitchFamily="18" charset="2"/>
              <a:buNone/>
            </a:pPr>
            <a:endParaRPr lang="en-US" smtClean="0"/>
          </a:p>
          <a:p>
            <a:pPr eaLnBrk="1" hangingPunct="1">
              <a:buFont typeface="Wingdings 2" pitchFamily="18" charset="2"/>
              <a:buNone/>
            </a:pPr>
            <a:r>
              <a:rPr lang="en-US" smtClean="0"/>
              <a:t>   </a:t>
            </a:r>
          </a:p>
          <a:p>
            <a:pPr eaLnBrk="1" hangingPunct="1">
              <a:buFont typeface="Wingdings 2" pitchFamily="18" charset="2"/>
              <a:buNone/>
            </a:pPr>
            <a:r>
              <a:rPr lang="en-US" smtClean="0"/>
              <a:t> </a:t>
            </a:r>
          </a:p>
        </p:txBody>
      </p:sp>
      <p:sp>
        <p:nvSpPr>
          <p:cNvPr id="7170" name="Title 2"/>
          <p:cNvSpPr>
            <a:spLocks noGrp="1"/>
          </p:cNvSpPr>
          <p:nvPr>
            <p:ph type="title"/>
          </p:nvPr>
        </p:nvSpPr>
        <p:spPr/>
        <p:txBody>
          <a:bodyPr/>
          <a:lstStyle/>
          <a:p>
            <a:pPr eaLnBrk="1" fontAlgn="auto" hangingPunct="1">
              <a:spcAft>
                <a:spcPts val="0"/>
              </a:spcAft>
              <a:defRPr/>
            </a:pPr>
            <a:r>
              <a:rPr smtClean="0"/>
              <a:t>Themes of writing in 1880’s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79</TotalTime>
  <Words>549</Words>
  <Application>Microsoft Office PowerPoint</Application>
  <PresentationFormat>On-screen Show (4:3)</PresentationFormat>
  <Paragraphs>60</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Paper</vt:lpstr>
      <vt:lpstr>A Growing Nation</vt:lpstr>
      <vt:lpstr>Unique about the 1800-1870</vt:lpstr>
      <vt:lpstr>Major political, social, economic, and cultural events</vt:lpstr>
      <vt:lpstr>Lewis &amp; Clark Expedition </vt:lpstr>
      <vt:lpstr>Napoleon Bonaparte</vt:lpstr>
      <vt:lpstr>Prominent Writers, And How They Reflected The Times</vt:lpstr>
      <vt:lpstr>Popular Genres</vt:lpstr>
      <vt:lpstr>1880-1887</vt:lpstr>
      <vt:lpstr>Themes of writing in 1880’s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Growing Nation</dc:title>
  <dc:creator>adeveney</dc:creator>
  <cp:lastModifiedBy>dbass</cp:lastModifiedBy>
  <cp:revision>11</cp:revision>
  <dcterms:created xsi:type="dcterms:W3CDTF">2011-09-22T19:16:44Z</dcterms:created>
  <dcterms:modified xsi:type="dcterms:W3CDTF">2011-09-26T21:13:33Z</dcterms:modified>
</cp:coreProperties>
</file>