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4" r:id="rId16"/>
    <p:sldId id="274" r:id="rId17"/>
    <p:sldId id="275" r:id="rId18"/>
    <p:sldId id="276" r:id="rId19"/>
    <p:sldId id="277" r:id="rId20"/>
    <p:sldId id="283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1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3010" name="Picture" r:id="rId3" imgW="5152381" imgH="3657143" progId="PhotoDraw.Document.2">
              <p:embed/>
            </p:oleObj>
          </a:graphicData>
        </a:graphic>
      </p:graphicFrame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3C6C09F1-930B-4DD4-963E-EB0F6402A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C5041-4530-4E59-9E27-3AA074576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095500" cy="5905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134100" cy="5905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8484A-74D0-4A83-AD99-8B556578D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6172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13200" cy="4076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22800" y="1981200"/>
            <a:ext cx="4013200" cy="40767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C6C27-55F2-4B48-BF45-F4B8ED7CE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6172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981200"/>
            <a:ext cx="4013200" cy="40767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2800" y="1981200"/>
            <a:ext cx="4013200" cy="4076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363ED-B390-4B26-AD54-17E46D28B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667000" y="152400"/>
            <a:ext cx="6172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13200" cy="196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981200"/>
            <a:ext cx="4013200" cy="196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95750"/>
            <a:ext cx="4013200" cy="196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2800" y="4095750"/>
            <a:ext cx="4013200" cy="196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C9A97-E335-4DA8-A96B-00A6D0D17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7E731-2160-40FC-9C3A-1F8952DA5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80B70-A4C3-48A2-874C-8C6DD2343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132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981200"/>
            <a:ext cx="40132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610C6-CCEA-43A3-BC99-A81332A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E06B-AA2C-49F5-A752-63F053807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40B8D-1A9E-4DCE-B0AB-04EDA381F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581F9-D758-44BC-AEB4-A1203D112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56E90-6F10-4D65-8C00-D516D5825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E0C60-E8D8-454D-84B0-0A607344A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7000" y="152400"/>
            <a:ext cx="617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1788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FE31B77C-2CA5-4853-BAEC-BFA28990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04800" y="228600"/>
            <a:ext cx="200025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Mom´sTypewriter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flip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14.xml"/><Relationship Id="rId6" Type="http://schemas.openxmlformats.org/officeDocument/2006/relationships/slide" Target="slide25.xml"/><Relationship Id="rId5" Type="http://schemas.openxmlformats.org/officeDocument/2006/relationships/image" Target="../media/image12.jpeg"/><Relationship Id="rId4" Type="http://schemas.openxmlformats.org/officeDocument/2006/relationships/slide" Target="slide23.xml"/><Relationship Id="rId9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7721600" cy="1143000"/>
          </a:xfrm>
        </p:spPr>
        <p:txBody>
          <a:bodyPr/>
          <a:lstStyle/>
          <a:p>
            <a:r>
              <a:rPr lang="en-US" sz="7200" smtClean="0"/>
              <a:t>How to Read an AD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800600"/>
            <a:ext cx="6400800" cy="1771650"/>
          </a:xfrm>
        </p:spPr>
        <p:txBody>
          <a:bodyPr/>
          <a:lstStyle/>
          <a:p>
            <a:pPr>
              <a:buFont typeface="Monotype Sorts" pitchFamily="2" charset="2"/>
              <a:buChar char="z"/>
            </a:pPr>
            <a:r>
              <a:rPr lang="en-US" sz="2400" smtClean="0"/>
              <a:t>Adapted from </a:t>
            </a:r>
            <a:r>
              <a:rPr lang="en-US" sz="2400" i="1" smtClean="0"/>
              <a:t>Visual Messages</a:t>
            </a:r>
            <a:r>
              <a:rPr lang="en-US" sz="2400" smtClean="0"/>
              <a:t> by</a:t>
            </a:r>
          </a:p>
          <a:p>
            <a:r>
              <a:rPr lang="en-US" sz="2400" smtClean="0"/>
              <a:t>David M. Considine &amp;</a:t>
            </a:r>
          </a:p>
          <a:p>
            <a:r>
              <a:rPr lang="en-US" sz="2400" smtClean="0"/>
              <a:t>Gail E. Haley</a:t>
            </a:r>
          </a:p>
          <a:p>
            <a:pPr>
              <a:buFont typeface="Monotype Sorts" pitchFamily="2" charset="2"/>
              <a:buChar char="z"/>
            </a:pPr>
            <a:r>
              <a:rPr lang="en-US" sz="2400" smtClean="0"/>
              <a:t>Ads from </a:t>
            </a:r>
            <a:r>
              <a:rPr lang="en-US" sz="2400" smtClean="0">
                <a:solidFill>
                  <a:srgbClr val="6666FF"/>
                </a:solidFill>
                <a:hlinkClick r:id="rId2"/>
              </a:rPr>
              <a:t>www.adflip.com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smtClean="0"/>
              <a:t>The product is placed in the center of the action.</a:t>
            </a:r>
          </a:p>
          <a:p>
            <a:endParaRPr lang="en-US" sz="2800" smtClean="0"/>
          </a:p>
          <a:p>
            <a:r>
              <a:rPr lang="en-US" sz="2800" smtClean="0"/>
              <a:t>This product’s placement helps to suggest that it is an important part of having a good time.</a:t>
            </a:r>
          </a:p>
        </p:txBody>
      </p:sp>
      <p:pic>
        <p:nvPicPr>
          <p:cNvPr id="13316" name="Picture 5" descr="S:\ADSITE\graphics\sod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3000375" cy="45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Line 6"/>
          <p:cNvSpPr>
            <a:spLocks noChangeShapeType="1"/>
          </p:cNvSpPr>
          <p:nvPr/>
        </p:nvSpPr>
        <p:spPr bwMode="auto">
          <a:xfrm flipH="1">
            <a:off x="2286000" y="2286000"/>
            <a:ext cx="2362200" cy="1447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67000"/>
            <a:ext cx="4013200" cy="3390900"/>
          </a:xfrm>
        </p:spPr>
        <p:txBody>
          <a:bodyPr/>
          <a:lstStyle/>
          <a:p>
            <a:r>
              <a:rPr lang="en-US" sz="2800" smtClean="0"/>
              <a:t>Where is the product placed?</a:t>
            </a:r>
          </a:p>
          <a:p>
            <a:endParaRPr lang="en-US" sz="2800" smtClean="0"/>
          </a:p>
          <a:p>
            <a:r>
              <a:rPr lang="en-US" sz="2800" smtClean="0"/>
              <a:t>Why is it placed there?</a:t>
            </a:r>
          </a:p>
        </p:txBody>
      </p:sp>
      <p:pic>
        <p:nvPicPr>
          <p:cNvPr id="14340" name="Picture 5" descr="S:\ADSITE\graphics\t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3810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Posture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do the actors carry themselves in the advertisement?</a:t>
            </a:r>
          </a:p>
          <a:p>
            <a:endParaRPr lang="en-US" smtClean="0"/>
          </a:p>
          <a:p>
            <a:r>
              <a:rPr lang="en-US" smtClean="0"/>
              <a:t>What do their facial expressions and bodily movements suggest about the product being advertised?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What is the facial expression and body language of the actor?</a:t>
            </a:r>
          </a:p>
          <a:p>
            <a:endParaRPr lang="en-US" sz="2800" smtClean="0"/>
          </a:p>
          <a:p>
            <a:r>
              <a:rPr lang="en-US" sz="2800" smtClean="0"/>
              <a:t>What ideas does his expression and body language convey about the product?</a:t>
            </a:r>
          </a:p>
        </p:txBody>
      </p:sp>
      <p:pic>
        <p:nvPicPr>
          <p:cNvPr id="16388" name="Picture 6" descr="S:\ADSITE\graphics\ore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447800"/>
            <a:ext cx="34099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Posture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752600"/>
            <a:ext cx="4445000" cy="4076700"/>
          </a:xfrm>
        </p:spPr>
        <p:txBody>
          <a:bodyPr/>
          <a:lstStyle/>
          <a:p>
            <a:r>
              <a:rPr lang="en-US" sz="2800" smtClean="0"/>
              <a:t>The actor has a happy, excited look on his face.  His body suggests energetic movement.</a:t>
            </a:r>
          </a:p>
          <a:p>
            <a:endParaRPr lang="en-US" sz="2800" smtClean="0"/>
          </a:p>
          <a:p>
            <a:r>
              <a:rPr lang="en-US" sz="2800" smtClean="0"/>
              <a:t>The expression and movement work together to show that this product is fun and exciting.</a:t>
            </a:r>
          </a:p>
        </p:txBody>
      </p:sp>
      <p:pic>
        <p:nvPicPr>
          <p:cNvPr id="17412" name="Picture 5" descr="S:\ADSITE\graphics\ore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28800"/>
            <a:ext cx="32575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What is the facial expression and body language of the actors?</a:t>
            </a:r>
          </a:p>
          <a:p>
            <a:endParaRPr lang="en-US" sz="2800" smtClean="0"/>
          </a:p>
          <a:p>
            <a:r>
              <a:rPr lang="en-US" sz="2800" smtClean="0"/>
              <a:t>What ideas does the  expression and body language convey about the product?</a:t>
            </a:r>
          </a:p>
        </p:txBody>
      </p:sp>
      <p:pic>
        <p:nvPicPr>
          <p:cNvPr id="18436" name="Picture 5" descr="S:\ADSITE\graphics\g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371600"/>
            <a:ext cx="3810000" cy="52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 Speaking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Who is speaking in the ad?</a:t>
            </a:r>
          </a:p>
          <a:p>
            <a:endParaRPr lang="en-US" smtClean="0"/>
          </a:p>
          <a:p>
            <a:r>
              <a:rPr lang="en-US" smtClean="0"/>
              <a:t>Why was the particular speaker chosen?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152400"/>
            <a:ext cx="6477000" cy="1219200"/>
          </a:xfrm>
        </p:spPr>
        <p:txBody>
          <a:bodyPr/>
          <a:lstStyle/>
          <a:p>
            <a:r>
              <a:rPr lang="en-US" smtClean="0"/>
              <a:t>Person Speaking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438400"/>
            <a:ext cx="4013200" cy="3619500"/>
          </a:xfrm>
        </p:spPr>
        <p:txBody>
          <a:bodyPr/>
          <a:lstStyle/>
          <a:p>
            <a:r>
              <a:rPr lang="en-US" sz="2800" smtClean="0"/>
              <a:t>Who is speaking in the following ad?</a:t>
            </a:r>
          </a:p>
          <a:p>
            <a:endParaRPr lang="en-US" sz="2800" smtClean="0"/>
          </a:p>
          <a:p>
            <a:r>
              <a:rPr lang="en-US" sz="2800" smtClean="0"/>
              <a:t>Why was this person chosen?</a:t>
            </a:r>
          </a:p>
        </p:txBody>
      </p:sp>
      <p:pic>
        <p:nvPicPr>
          <p:cNvPr id="20484" name="Picture 6" descr="S:\ADSITE\graphics\exlax.jpg"/>
          <p:cNvPicPr>
            <a:picLocks noChangeAspect="1" noChangeArrowheads="1"/>
          </p:cNvPicPr>
          <p:nvPr/>
        </p:nvPicPr>
        <p:blipFill>
          <a:blip r:embed="rId2" cstate="print"/>
          <a:srcRect b="62816"/>
          <a:stretch>
            <a:fillRect/>
          </a:stretch>
        </p:blipFill>
        <p:spPr bwMode="auto">
          <a:xfrm>
            <a:off x="4800600" y="1600200"/>
            <a:ext cx="401002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 Speaking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22800" y="1981200"/>
            <a:ext cx="4064000" cy="4076700"/>
          </a:xfrm>
        </p:spPr>
        <p:txBody>
          <a:bodyPr/>
          <a:lstStyle/>
          <a:p>
            <a:r>
              <a:rPr lang="en-US" sz="2800" smtClean="0"/>
              <a:t>Here a fictional mother is speaking to her daughter.</a:t>
            </a:r>
          </a:p>
          <a:p>
            <a:endParaRPr lang="en-US" sz="2800" smtClean="0"/>
          </a:p>
          <a:p>
            <a:r>
              <a:rPr lang="en-US" sz="2800" smtClean="0"/>
              <a:t>People tend to trust advice from their mothers, so a mother is used to add credibility to the product.</a:t>
            </a:r>
          </a:p>
          <a:p>
            <a:endParaRPr lang="en-US" sz="2800" smtClean="0"/>
          </a:p>
        </p:txBody>
      </p:sp>
      <p:pic>
        <p:nvPicPr>
          <p:cNvPr id="21508" name="Picture 5" descr="S:\ADSITE\graphics\exlax.jpg"/>
          <p:cNvPicPr>
            <a:picLocks noChangeAspect="1" noChangeArrowheads="1"/>
          </p:cNvPicPr>
          <p:nvPr/>
        </p:nvPicPr>
        <p:blipFill>
          <a:blip r:embed="rId2" cstate="print"/>
          <a:srcRect b="62816"/>
          <a:stretch>
            <a:fillRect/>
          </a:stretch>
        </p:blipFill>
        <p:spPr bwMode="auto">
          <a:xfrm>
            <a:off x="457200" y="1752600"/>
            <a:ext cx="388778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 Speaking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590800"/>
            <a:ext cx="4013200" cy="3467100"/>
          </a:xfrm>
        </p:spPr>
        <p:txBody>
          <a:bodyPr/>
          <a:lstStyle/>
          <a:p>
            <a:r>
              <a:rPr lang="en-US" sz="2800" smtClean="0"/>
              <a:t>Who is speaking in the following ad?</a:t>
            </a:r>
          </a:p>
          <a:p>
            <a:endParaRPr lang="en-US" sz="2800" smtClean="0"/>
          </a:p>
          <a:p>
            <a:r>
              <a:rPr lang="en-US" sz="2800" smtClean="0"/>
              <a:t>Why was this person chosen?</a:t>
            </a:r>
          </a:p>
        </p:txBody>
      </p:sp>
      <p:pic>
        <p:nvPicPr>
          <p:cNvPr id="22532" name="Picture 5" descr="S:\ADSITE\graphics\elt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447800"/>
            <a:ext cx="3810000" cy="513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Important note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Don’t forget to fill out the worksheet entitled “How to Read an Ad” as you complete this activity.</a:t>
            </a:r>
          </a:p>
          <a:p>
            <a:endParaRPr lang="en-US" smtClean="0"/>
          </a:p>
          <a:p>
            <a:r>
              <a:rPr lang="en-US" smtClean="0"/>
              <a:t>There really aren’t any right or wrong answers, but I will be looking for you to show that you thought about the questions and gave meaningful answers.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 that all?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076700"/>
          </a:xfrm>
        </p:spPr>
        <p:txBody>
          <a:bodyPr/>
          <a:lstStyle/>
          <a:p>
            <a:r>
              <a:rPr lang="en-US" smtClean="0"/>
              <a:t>One can certainly can find more things to analyze, such as the wording, music, and motion, when trying to figure out the meaning behind an advertisement. This activity was simply a starting point.  </a:t>
            </a:r>
          </a:p>
          <a:p>
            <a:endParaRPr lang="en-US" smtClean="0"/>
          </a:p>
          <a:p>
            <a:r>
              <a:rPr lang="en-US" smtClean="0"/>
              <a:t>Use what you learned to analyze two of the four ads on the next slide.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mtClean="0"/>
              <a:t>Analyze two of the following ads</a:t>
            </a:r>
          </a:p>
        </p:txBody>
      </p: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457200" y="6338888"/>
            <a:ext cx="8275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Mom´sTypewriter" pitchFamily="2" charset="0"/>
              </a:rPr>
              <a:t>Click on the ad to see a larger view.</a:t>
            </a: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762000" y="4267200"/>
            <a:ext cx="53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3</a:t>
            </a: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838200" y="2286000"/>
            <a:ext cx="53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1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7315200" y="2286000"/>
            <a:ext cx="53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2</a:t>
            </a: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7315200" y="4267200"/>
            <a:ext cx="53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4</a:t>
            </a:r>
          </a:p>
        </p:txBody>
      </p:sp>
      <p:pic>
        <p:nvPicPr>
          <p:cNvPr id="24584" name="Picture 13" descr="S:\ADSITE\graphics\ana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5213" y="1828800"/>
            <a:ext cx="1516062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5" descr="S:\ADSITE\graphics\nike.jp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92700" y="1828800"/>
            <a:ext cx="16129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21" descr="S:\ADSITE\graphics\man.jp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41148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23" descr="S:\ADSITE\graphics\jello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0" y="411480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xfrm>
            <a:off x="2667000" y="381000"/>
            <a:ext cx="6172200" cy="533400"/>
          </a:xfrm>
        </p:spPr>
        <p:txBody>
          <a:bodyPr/>
          <a:lstStyle/>
          <a:p>
            <a:r>
              <a:rPr lang="en-US" smtClean="0"/>
              <a:t>Ad number one</a:t>
            </a:r>
          </a:p>
        </p:txBody>
      </p:sp>
      <p:pic>
        <p:nvPicPr>
          <p:cNvPr id="25603" name="Picture 4" descr="S:\ADSITE\graphics\a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914400"/>
            <a:ext cx="4087813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5943600"/>
            <a:ext cx="838200" cy="609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 number two</a:t>
            </a:r>
          </a:p>
        </p:txBody>
      </p:sp>
      <p:pic>
        <p:nvPicPr>
          <p:cNvPr id="26627" name="Picture 6" descr="S:\ADSITE\graphics\ni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447800"/>
            <a:ext cx="3925888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5943600"/>
            <a:ext cx="838200" cy="609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title"/>
          </p:nvPr>
        </p:nvSpPr>
        <p:spPr>
          <a:xfrm>
            <a:off x="2667000" y="457200"/>
            <a:ext cx="6172200" cy="762000"/>
          </a:xfrm>
        </p:spPr>
        <p:txBody>
          <a:bodyPr/>
          <a:lstStyle/>
          <a:p>
            <a:r>
              <a:rPr lang="en-US" smtClean="0"/>
              <a:t>Ad number three</a:t>
            </a:r>
          </a:p>
        </p:txBody>
      </p:sp>
      <p:pic>
        <p:nvPicPr>
          <p:cNvPr id="27651" name="Picture 4" descr="S:\ADSITE\graphics\jel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295400"/>
            <a:ext cx="3810000" cy="534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5943600"/>
            <a:ext cx="838200" cy="609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81000"/>
            <a:ext cx="6172200" cy="762000"/>
          </a:xfrm>
        </p:spPr>
        <p:txBody>
          <a:bodyPr/>
          <a:lstStyle/>
          <a:p>
            <a:r>
              <a:rPr lang="en-US" smtClean="0"/>
              <a:t>Ad number four</a:t>
            </a:r>
          </a:p>
        </p:txBody>
      </p:sp>
      <p:pic>
        <p:nvPicPr>
          <p:cNvPr id="28675" name="Picture 4" descr="S:\ADSITE\graphics\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1825" y="1143000"/>
            <a:ext cx="37655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5943600"/>
            <a:ext cx="838200" cy="609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838200"/>
            <a:ext cx="6110288" cy="1219200"/>
          </a:xfrm>
        </p:spPr>
        <p:txBody>
          <a:bodyPr/>
          <a:lstStyle/>
          <a:p>
            <a:r>
              <a:rPr lang="en-US" smtClean="0"/>
              <a:t>When reading an ad, examine the following:</a:t>
            </a:r>
          </a:p>
        </p:txBody>
      </p:sp>
      <p:sp>
        <p:nvSpPr>
          <p:cNvPr id="6147" name="AutoShape 6"/>
          <p:cNvSpPr>
            <a:spLocks noChangeArrowheads="1"/>
          </p:cNvSpPr>
          <p:nvPr/>
        </p:nvSpPr>
        <p:spPr bwMode="auto">
          <a:xfrm>
            <a:off x="609600" y="2667000"/>
            <a:ext cx="5715000" cy="2895600"/>
          </a:xfrm>
          <a:prstGeom prst="rightArrowCallout">
            <a:avLst>
              <a:gd name="adj1" fmla="val 16556"/>
              <a:gd name="adj2" fmla="val 18694"/>
              <a:gd name="adj3" fmla="val 47588"/>
              <a:gd name="adj4" fmla="val 7019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8178800" cy="3619500"/>
          </a:xfrm>
        </p:spPr>
        <p:txBody>
          <a:bodyPr/>
          <a:lstStyle/>
          <a:p>
            <a:r>
              <a:rPr lang="en-US" smtClean="0"/>
              <a:t>Point of view</a:t>
            </a:r>
          </a:p>
          <a:p>
            <a:r>
              <a:rPr lang="en-US" smtClean="0"/>
              <a:t>Position</a:t>
            </a:r>
          </a:p>
          <a:p>
            <a:r>
              <a:rPr lang="en-US" smtClean="0"/>
              <a:t>Posture</a:t>
            </a:r>
          </a:p>
          <a:p>
            <a:r>
              <a:rPr lang="en-US" smtClean="0"/>
              <a:t>Person speaking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6553200" y="3581400"/>
            <a:ext cx="2286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latin typeface="Mom´sTypewriter" pitchFamily="2" charset="0"/>
              </a:rPr>
              <a:t>4 p’s</a:t>
            </a:r>
            <a:endParaRPr lang="en-US" sz="6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 of View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178800" cy="4076700"/>
          </a:xfrm>
        </p:spPr>
        <p:txBody>
          <a:bodyPr/>
          <a:lstStyle/>
          <a:p>
            <a:r>
              <a:rPr lang="en-US" smtClean="0"/>
              <a:t>What is the camera angle?</a:t>
            </a:r>
          </a:p>
          <a:p>
            <a:endParaRPr lang="en-US" smtClean="0"/>
          </a:p>
          <a:p>
            <a:r>
              <a:rPr lang="en-US" smtClean="0"/>
              <a:t>What is the advertiser trying to say through the camera angle?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 of 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048000"/>
            <a:ext cx="4013200" cy="3009900"/>
          </a:xfrm>
        </p:spPr>
        <p:txBody>
          <a:bodyPr/>
          <a:lstStyle/>
          <a:p>
            <a:r>
              <a:rPr lang="en-US" sz="2800" smtClean="0"/>
              <a:t>What might the up angle of this ad suggest?</a:t>
            </a:r>
          </a:p>
        </p:txBody>
      </p:sp>
      <p:pic>
        <p:nvPicPr>
          <p:cNvPr id="8196" name="Picture 5" descr="S:\ADSITE\graphics\ca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524000"/>
            <a:ext cx="3810000" cy="504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 of View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smtClean="0"/>
              <a:t>Up angles can be used to suggest power, prestige, and success.</a:t>
            </a:r>
          </a:p>
          <a:p>
            <a:r>
              <a:rPr lang="en-US" sz="2800" smtClean="0"/>
              <a:t>Can you think of another ad which uses camera angles to convey an idea about a product?</a:t>
            </a:r>
          </a:p>
        </p:txBody>
      </p:sp>
      <p:pic>
        <p:nvPicPr>
          <p:cNvPr id="9220" name="Picture 5" descr="S:\ADSITE\graphics\ca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325" y="1752600"/>
            <a:ext cx="3521075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 of View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52800"/>
            <a:ext cx="4013200" cy="2705100"/>
          </a:xfrm>
        </p:spPr>
        <p:txBody>
          <a:bodyPr/>
          <a:lstStyle/>
          <a:p>
            <a:r>
              <a:rPr lang="en-US" sz="2800" smtClean="0"/>
              <a:t>What might the angle of this ad suggest?</a:t>
            </a:r>
          </a:p>
        </p:txBody>
      </p:sp>
      <p:pic>
        <p:nvPicPr>
          <p:cNvPr id="10244" name="Picture 5" descr="S:\ADSITE\graphics\ca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447800"/>
            <a:ext cx="3810000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Where is the product placed in the advertisement?</a:t>
            </a:r>
          </a:p>
          <a:p>
            <a:endParaRPr lang="en-US" smtClean="0"/>
          </a:p>
          <a:p>
            <a:r>
              <a:rPr lang="en-US" smtClean="0"/>
              <a:t>Why is it placed there?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67000"/>
            <a:ext cx="4013200" cy="3390900"/>
          </a:xfrm>
        </p:spPr>
        <p:txBody>
          <a:bodyPr/>
          <a:lstStyle/>
          <a:p>
            <a:r>
              <a:rPr lang="en-US" sz="2800" smtClean="0"/>
              <a:t>Where is the product placed?</a:t>
            </a:r>
          </a:p>
          <a:p>
            <a:endParaRPr lang="en-US" sz="2800" smtClean="0"/>
          </a:p>
          <a:p>
            <a:r>
              <a:rPr lang="en-US" sz="2800" smtClean="0"/>
              <a:t>Why is it placed there?</a:t>
            </a:r>
          </a:p>
        </p:txBody>
      </p:sp>
      <p:pic>
        <p:nvPicPr>
          <p:cNvPr id="12292" name="Picture 5" descr="S:\ADSITE\graphics\sod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447800"/>
            <a:ext cx="3354388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3366FF"/>
      </a:hlink>
      <a:folHlink>
        <a:srgbClr val="3366FF"/>
      </a:folHlink>
    </a:clrScheme>
    <a:fontScheme name="Contemporary Portrait">
      <a:majorFont>
        <a:latin typeface="Mom´sTypewriter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286</TotalTime>
  <Words>530</Words>
  <Application>Microsoft Office PowerPoint</Application>
  <PresentationFormat>On-screen Show (4:3)</PresentationFormat>
  <Paragraphs>91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Times New Roman</vt:lpstr>
      <vt:lpstr>Arial</vt:lpstr>
      <vt:lpstr>Mom´sTypewriter</vt:lpstr>
      <vt:lpstr>Monotype Sorts</vt:lpstr>
      <vt:lpstr>Calibri</vt:lpstr>
      <vt:lpstr>Arial Black</vt:lpstr>
      <vt:lpstr>Contemporary Portrait</vt:lpstr>
      <vt:lpstr>Microsoft PhotoDraw Picture</vt:lpstr>
      <vt:lpstr>How to Read an AD</vt:lpstr>
      <vt:lpstr>Important note</vt:lpstr>
      <vt:lpstr>When reading an ad, examine the following:</vt:lpstr>
      <vt:lpstr>Point of View</vt:lpstr>
      <vt:lpstr>Point of View</vt:lpstr>
      <vt:lpstr>Point of View</vt:lpstr>
      <vt:lpstr>Point of View</vt:lpstr>
      <vt:lpstr>Position</vt:lpstr>
      <vt:lpstr>Position</vt:lpstr>
      <vt:lpstr>Position</vt:lpstr>
      <vt:lpstr>Position</vt:lpstr>
      <vt:lpstr>Posture</vt:lpstr>
      <vt:lpstr>Posture</vt:lpstr>
      <vt:lpstr>Posture</vt:lpstr>
      <vt:lpstr>Posture</vt:lpstr>
      <vt:lpstr>Person Speaking</vt:lpstr>
      <vt:lpstr>Person Speaking </vt:lpstr>
      <vt:lpstr>Person Speaking</vt:lpstr>
      <vt:lpstr>Person Speaking</vt:lpstr>
      <vt:lpstr>Is that all?</vt:lpstr>
      <vt:lpstr>Analyze two of the following ads</vt:lpstr>
      <vt:lpstr>Ad number one</vt:lpstr>
      <vt:lpstr>Ad number two</vt:lpstr>
      <vt:lpstr>Ad number three</vt:lpstr>
      <vt:lpstr>Ad number four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Read an AD</dc:title>
  <dc:creator>Ryan Leigh Anderson</dc:creator>
  <cp:lastModifiedBy>Deb Bass</cp:lastModifiedBy>
  <cp:revision>20</cp:revision>
  <dcterms:created xsi:type="dcterms:W3CDTF">2001-04-22T19:00:59Z</dcterms:created>
  <dcterms:modified xsi:type="dcterms:W3CDTF">2014-11-06T14:58:27Z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andersor@verona.k12.wi.us</vt:lpwstr>
  </property>
  <property fmtid="{D5CDD505-2E9C-101B-9397-08002B2CF9AE}" pid="8" name="HomePage">
    <vt:lpwstr/>
  </property>
  <property fmtid="{D5CDD505-2E9C-101B-9397-08002B2CF9AE}" pid="9" name="Other">
    <vt:lpwstr>This slide show is for classroom use only and is not available for sale. " Fair Use" guidelines were followed in the creation of this presentation.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0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4</vt:i4>
  </property>
  <property fmtid="{D5CDD505-2E9C-101B-9397-08002B2CF9AE}" pid="21" name="OutputDir">
    <vt:lpwstr>S:\ADSITE\graphics</vt:lpwstr>
  </property>
</Properties>
</file>