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9"/>
  </p:notesMasterIdLst>
  <p:sldIdLst>
    <p:sldId id="256" r:id="rId2"/>
    <p:sldId id="285" r:id="rId3"/>
    <p:sldId id="257" r:id="rId4"/>
    <p:sldId id="258" r:id="rId5"/>
    <p:sldId id="286" r:id="rId6"/>
    <p:sldId id="287" r:id="rId7"/>
    <p:sldId id="288" r:id="rId8"/>
    <p:sldId id="289" r:id="rId9"/>
    <p:sldId id="290" r:id="rId10"/>
    <p:sldId id="291" r:id="rId11"/>
    <p:sldId id="296" r:id="rId12"/>
    <p:sldId id="292" r:id="rId13"/>
    <p:sldId id="297" r:id="rId14"/>
    <p:sldId id="293" r:id="rId15"/>
    <p:sldId id="298" r:id="rId16"/>
    <p:sldId id="294" r:id="rId17"/>
    <p:sldId id="299" r:id="rId18"/>
    <p:sldId id="295" r:id="rId19"/>
    <p:sldId id="300" r:id="rId20"/>
    <p:sldId id="301" r:id="rId21"/>
    <p:sldId id="283" r:id="rId22"/>
    <p:sldId id="278" r:id="rId23"/>
    <p:sldId id="302" r:id="rId24"/>
    <p:sldId id="303" r:id="rId25"/>
    <p:sldId id="304" r:id="rId26"/>
    <p:sldId id="305" r:id="rId27"/>
    <p:sldId id="306" r:id="rId2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086" y="-72"/>
      </p:cViewPr>
      <p:guideLst>
        <p:guide orient="horz" pos="2160"/>
        <p:guide pos="2880"/>
      </p:guideLst>
    </p:cSldViewPr>
  </p:slideViewPr>
  <p:notesTextViewPr>
    <p:cViewPr>
      <p:scale>
        <a:sx n="100" d="100"/>
        <a:sy n="100" d="100"/>
      </p:scale>
      <p:origin x="0" y="0"/>
    </p:cViewPr>
  </p:notesTextViewPr>
  <p:sorterViewPr>
    <p:cViewPr>
      <p:scale>
        <a:sx n="80" d="100"/>
        <a:sy n="80" d="100"/>
      </p:scale>
      <p:origin x="0" y="7410"/>
    </p:cViewPr>
  </p:sorterViewPr>
  <p:notesViewPr>
    <p:cSldViewPr>
      <p:cViewPr varScale="1">
        <p:scale>
          <a:sx n="35" d="100"/>
          <a:sy n="35" d="100"/>
        </p:scale>
        <p:origin x="-1524"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614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3174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4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614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B5B8DE5C-366A-497F-AB57-86807E5D225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D9E66FD5-3859-48EB-BFFD-34680D32B451}" type="slidenum">
              <a:rPr lang="en-US"/>
              <a:pPr/>
              <a:t>3</a:t>
            </a:fld>
            <a:endParaRPr lang="en-US"/>
          </a:p>
        </p:txBody>
      </p:sp>
      <p:sp>
        <p:nvSpPr>
          <p:cNvPr id="32771" name="Rectangle 2"/>
          <p:cNvSpPr>
            <a:spLocks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085FDEC3-F430-46E9-B915-BB8B2B884B4C}" type="slidenum">
              <a:rPr lang="en-US"/>
              <a:pPr/>
              <a:t>12</a:t>
            </a:fld>
            <a:endParaRPr lang="en-US"/>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6625DBE6-A66E-4396-9673-C66F439A7ADB}" type="slidenum">
              <a:rPr lang="en-US"/>
              <a:pPr/>
              <a:t>13</a:t>
            </a:fld>
            <a:endParaRPr lang="en-US"/>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49A3EE1F-4619-463A-9D73-37FACF30FCDD}" type="slidenum">
              <a:rPr lang="en-US"/>
              <a:pPr/>
              <a:t>14</a:t>
            </a:fld>
            <a:endParaRPr lang="en-US"/>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544C21C4-F5D8-4905-B440-A80D47E203DE}" type="slidenum">
              <a:rPr lang="en-US"/>
              <a:pPr/>
              <a:t>4</a:t>
            </a:fld>
            <a:endParaRPr lang="en-US"/>
          </a:p>
        </p:txBody>
      </p:sp>
      <p:sp>
        <p:nvSpPr>
          <p:cNvPr id="33795" name="Rectangle 1026"/>
          <p:cNvSpPr>
            <a:spLocks noChangeArrowheads="1" noTextEdit="1"/>
          </p:cNvSpPr>
          <p:nvPr>
            <p:ph type="sldImg"/>
          </p:nvPr>
        </p:nvSpPr>
        <p:spPr>
          <a:ln/>
        </p:spPr>
      </p:sp>
      <p:sp>
        <p:nvSpPr>
          <p:cNvPr id="33796" name="Rectangle 102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77EE826D-70B8-4B2C-AC45-2FAF91E38FEC}" type="slidenum">
              <a:rPr lang="en-US"/>
              <a:pPr/>
              <a:t>5</a:t>
            </a:fld>
            <a:endParaRPr lang="en-US"/>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393AA9C7-CC98-4B91-BCCD-5BB5455D26E2}" type="slidenum">
              <a:rPr lang="en-US"/>
              <a:pPr/>
              <a:t>6</a:t>
            </a:fld>
            <a:endParaRPr lang="en-US"/>
          </a:p>
        </p:txBody>
      </p:sp>
      <p:sp>
        <p:nvSpPr>
          <p:cNvPr id="35843" name="Rectangle 2"/>
          <p:cNvSpPr>
            <a:spLocks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F5FBEE5-BE56-4D45-9E11-1FA44C95951E}" type="slidenum">
              <a:rPr lang="en-US"/>
              <a:pPr/>
              <a:t>7</a:t>
            </a:fld>
            <a:endParaRPr lang="en-US"/>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CB68A30C-9301-429E-9A72-E4A9093CD844}" type="slidenum">
              <a:rPr lang="en-US"/>
              <a:pPr/>
              <a:t>8</a:t>
            </a:fld>
            <a:endParaRPr lang="en-US"/>
          </a:p>
        </p:txBody>
      </p:sp>
      <p:sp>
        <p:nvSpPr>
          <p:cNvPr id="37891" name="Rectangle 2"/>
          <p:cNvSpPr>
            <a:spLocks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CC728DD3-D603-4A34-A838-B6DF1113AD05}" type="slidenum">
              <a:rPr lang="en-US"/>
              <a:pPr/>
              <a:t>9</a:t>
            </a:fld>
            <a:endParaRPr lang="en-US"/>
          </a:p>
        </p:txBody>
      </p:sp>
      <p:sp>
        <p:nvSpPr>
          <p:cNvPr id="38915" name="Rectangle 2"/>
          <p:cNvSpPr>
            <a:spLocks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A54FA251-CBAF-494A-9A6B-5A67FEDDDA48}" type="slidenum">
              <a:rPr lang="en-US"/>
              <a:pPr/>
              <a:t>10</a:t>
            </a:fld>
            <a:endParaRPr lang="en-US"/>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34F42B3-0D45-400A-AAAE-D71FB3850644}" type="slidenum">
              <a:rPr lang="en-US"/>
              <a:pPr/>
              <a:t>11</a:t>
            </a:fld>
            <a:endParaRPr lang="en-US"/>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4" name="Object 8"/>
          <p:cNvGraphicFramePr>
            <a:graphicFrameLocks noChangeAspect="1"/>
          </p:cNvGraphicFramePr>
          <p:nvPr/>
        </p:nvGraphicFramePr>
        <p:xfrm>
          <a:off x="0" y="0"/>
          <a:ext cx="9144000" cy="6858000"/>
        </p:xfrm>
        <a:graphic>
          <a:graphicData uri="http://schemas.openxmlformats.org/presentationml/2006/ole">
            <p:oleObj spid="_x0000_s57346" name="Picture" r:id="rId3" imgW="5152381" imgH="3657143" progId="PhotoDraw.Document.2">
              <p:embed/>
            </p:oleObj>
          </a:graphicData>
        </a:graphic>
      </p:graphicFrame>
      <p:sp>
        <p:nvSpPr>
          <p:cNvPr id="6146" name="Rectangle 2"/>
          <p:cNvSpPr>
            <a:spLocks noGrp="1" noChangeArrowheads="1"/>
          </p:cNvSpPr>
          <p:nvPr>
            <p:ph type="ctrTitle"/>
          </p:nvPr>
        </p:nvSpPr>
        <p:spPr>
          <a:xfrm>
            <a:off x="914400" y="685800"/>
            <a:ext cx="7721600" cy="1143000"/>
          </a:xfrm>
        </p:spPr>
        <p:txBody>
          <a:bodyPr/>
          <a:lstStyle>
            <a:lvl1pPr>
              <a:defRPr/>
            </a:lvl1pPr>
          </a:lstStyle>
          <a:p>
            <a:r>
              <a:rPr lang="en-US"/>
              <a:t>Click to edit Master title style</a:t>
            </a:r>
          </a:p>
        </p:txBody>
      </p:sp>
      <p:sp>
        <p:nvSpPr>
          <p:cNvPr id="6147" name="Rectangle 3"/>
          <p:cNvSpPr>
            <a:spLocks noGrp="1" noChangeArrowheads="1"/>
          </p:cNvSpPr>
          <p:nvPr>
            <p:ph type="subTitle" idx="1"/>
          </p:nvPr>
        </p:nvSpPr>
        <p:spPr>
          <a:xfrm>
            <a:off x="2133600" y="3886200"/>
            <a:ext cx="6400800" cy="1771650"/>
          </a:xfrm>
        </p:spPr>
        <p:txBody>
          <a:bodyPr/>
          <a:lstStyle>
            <a:lvl1pPr marL="0" indent="0">
              <a:buFont typeface="Monotype Sorts" pitchFamily="2" charset="2"/>
              <a:buNone/>
              <a:defRPr>
                <a:latin typeface="Arial Black" pitchFamily="34" charset="0"/>
              </a:defRPr>
            </a:lvl1pPr>
          </a:lstStyle>
          <a:p>
            <a:r>
              <a:rPr lang="en-US"/>
              <a:t>Click to edit Master subtitle style</a:t>
            </a:r>
          </a:p>
        </p:txBody>
      </p:sp>
      <p:sp>
        <p:nvSpPr>
          <p:cNvPr id="5" name="Rectangle 4"/>
          <p:cNvSpPr>
            <a:spLocks noGrp="1" noChangeArrowheads="1"/>
          </p:cNvSpPr>
          <p:nvPr>
            <p:ph type="dt" sz="half" idx="10"/>
          </p:nvPr>
        </p:nvSpPr>
        <p:spPr>
          <a:xfrm>
            <a:off x="711200" y="6229350"/>
            <a:ext cx="1930400" cy="514350"/>
          </a:xfrm>
        </p:spPr>
        <p:txBody>
          <a:bodyPr/>
          <a:lstStyle>
            <a:lvl1pPr>
              <a:defRPr smtClean="0">
                <a:solidFill>
                  <a:srgbClr val="5E574E"/>
                </a:solidFill>
              </a:defRPr>
            </a:lvl1pPr>
          </a:lstStyle>
          <a:p>
            <a:pPr>
              <a:defRPr/>
            </a:pPr>
            <a:endParaRPr lang="en-US"/>
          </a:p>
        </p:txBody>
      </p:sp>
      <p:sp>
        <p:nvSpPr>
          <p:cNvPr id="6" name="Rectangle 5"/>
          <p:cNvSpPr>
            <a:spLocks noGrp="1" noChangeArrowheads="1"/>
          </p:cNvSpPr>
          <p:nvPr>
            <p:ph type="ftr" sz="quarter" idx="11"/>
          </p:nvPr>
        </p:nvSpPr>
        <p:spPr>
          <a:xfrm>
            <a:off x="3149600" y="6229350"/>
            <a:ext cx="2844800" cy="514350"/>
          </a:xfrm>
        </p:spPr>
        <p:txBody>
          <a:bodyPr/>
          <a:lstStyle>
            <a:lvl1pPr>
              <a:defRPr smtClean="0">
                <a:solidFill>
                  <a:srgbClr val="5E574E"/>
                </a:solidFill>
              </a:defRPr>
            </a:lvl1pPr>
          </a:lstStyle>
          <a:p>
            <a:pPr>
              <a:defRPr/>
            </a:pPr>
            <a:endParaRPr lang="en-US"/>
          </a:p>
        </p:txBody>
      </p:sp>
      <p:sp>
        <p:nvSpPr>
          <p:cNvPr id="7" name="Rectangle 6"/>
          <p:cNvSpPr>
            <a:spLocks noGrp="1" noChangeArrowheads="1"/>
          </p:cNvSpPr>
          <p:nvPr>
            <p:ph type="sldNum" sz="quarter" idx="12"/>
          </p:nvPr>
        </p:nvSpPr>
        <p:spPr>
          <a:xfrm>
            <a:off x="6604000" y="6229350"/>
            <a:ext cx="1828800" cy="514350"/>
          </a:xfrm>
        </p:spPr>
        <p:txBody>
          <a:bodyPr/>
          <a:lstStyle>
            <a:lvl1pPr>
              <a:defRPr smtClean="0">
                <a:solidFill>
                  <a:srgbClr val="5E574E"/>
                </a:solidFill>
              </a:defRPr>
            </a:lvl1pPr>
          </a:lstStyle>
          <a:p>
            <a:pPr>
              <a:defRPr/>
            </a:pPr>
            <a:fld id="{63B626FF-1D17-409C-ABD0-997EADC080F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1A4594-535E-467B-9120-7FED516FA89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2400"/>
            <a:ext cx="2095500" cy="590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6134100" cy="590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099E64-6415-4291-9028-1A0BDA4A49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2667000" y="152400"/>
            <a:ext cx="6172200" cy="1219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13200" cy="4076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22800" y="1981200"/>
            <a:ext cx="4013200" cy="40767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853DE9-80CB-4338-B676-88F9A70C509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667000" y="152400"/>
            <a:ext cx="6172200" cy="12192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981200"/>
            <a:ext cx="4013200" cy="1962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981200"/>
            <a:ext cx="4013200" cy="1962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4095750"/>
            <a:ext cx="4013200" cy="1962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22800" y="4095750"/>
            <a:ext cx="4013200" cy="1962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D706A44-C211-4EFC-93BD-4D9BDA566C3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911C47-4980-4868-84D7-4D187EB13FC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576ADC-DF4F-4167-A0DF-43C921DF83A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132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981200"/>
            <a:ext cx="40132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3DF452E-E466-4AED-AB4B-9FAA0F3B179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818A999-AEF4-4A07-96DD-5D3179C771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1D6F634-19C8-45EF-8582-466B6C16254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BF7E13F-10F3-47EC-9D90-125A9CC2D0D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508B41-BFD8-4B82-A698-B4110E4C696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22B3430-5206-4033-AD88-37FDACF1B3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667000" y="152400"/>
            <a:ext cx="6172200" cy="1219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981200"/>
            <a:ext cx="8178800" cy="4076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Rectangle 4"/>
          <p:cNvSpPr>
            <a:spLocks noGrp="1" noChangeArrowheads="1"/>
          </p:cNvSpPr>
          <p:nvPr>
            <p:ph type="dt" sz="half" idx="2"/>
          </p:nvPr>
        </p:nvSpPr>
        <p:spPr bwMode="auto">
          <a:xfrm>
            <a:off x="4318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spcBef>
                <a:spcPct val="50000"/>
              </a:spcBef>
              <a:defRPr sz="1400" smtClean="0">
                <a:solidFill>
                  <a:schemeClr val="bg2"/>
                </a:solidFill>
                <a:latin typeface="+mn-lt"/>
              </a:defRPr>
            </a:lvl1pPr>
          </a:lstStyle>
          <a:p>
            <a:pPr>
              <a:defRPr/>
            </a:pPr>
            <a:endParaRPr lang="en-US"/>
          </a:p>
        </p:txBody>
      </p:sp>
      <p:sp>
        <p:nvSpPr>
          <p:cNvPr id="5125" name="Rectangle 5"/>
          <p:cNvSpPr>
            <a:spLocks noGrp="1" noChangeArrowheads="1"/>
          </p:cNvSpPr>
          <p:nvPr>
            <p:ph type="ftr" sz="quarter" idx="3"/>
          </p:nvPr>
        </p:nvSpPr>
        <p:spPr bwMode="auto">
          <a:xfrm>
            <a:off x="3124200" y="622935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a:spcBef>
                <a:spcPct val="50000"/>
              </a:spcBef>
              <a:defRPr sz="1400" smtClean="0">
                <a:solidFill>
                  <a:schemeClr val="bg2"/>
                </a:solidFill>
                <a:latin typeface="+mn-lt"/>
              </a:defRPr>
            </a:lvl1pPr>
          </a:lstStyle>
          <a:p>
            <a:pPr>
              <a:defRPr/>
            </a:pPr>
            <a:endParaRPr lang="en-US"/>
          </a:p>
        </p:txBody>
      </p:sp>
      <p:sp>
        <p:nvSpPr>
          <p:cNvPr id="5126" name="Rectangle 6"/>
          <p:cNvSpPr>
            <a:spLocks noGrp="1" noChangeArrowheads="1"/>
          </p:cNvSpPr>
          <p:nvPr>
            <p:ph type="sldNum" sz="quarter" idx="4"/>
          </p:nvPr>
        </p:nvSpPr>
        <p:spPr bwMode="auto">
          <a:xfrm>
            <a:off x="67310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spcBef>
                <a:spcPct val="50000"/>
              </a:spcBef>
              <a:defRPr sz="1400" smtClean="0">
                <a:solidFill>
                  <a:schemeClr val="bg2"/>
                </a:solidFill>
                <a:latin typeface="+mn-lt"/>
              </a:defRPr>
            </a:lvl1pPr>
          </a:lstStyle>
          <a:p>
            <a:pPr>
              <a:defRPr/>
            </a:pPr>
            <a:fld id="{2B573C94-CC23-40EC-AD19-050D1C05B82F}" type="slidenum">
              <a:rPr lang="en-US"/>
              <a:pPr>
                <a:defRPr/>
              </a:pPr>
              <a:t>‹#›</a:t>
            </a:fld>
            <a:endParaRPr lang="en-US"/>
          </a:p>
        </p:txBody>
      </p:sp>
      <p:pic>
        <p:nvPicPr>
          <p:cNvPr id="3079" name="Picture 8"/>
          <p:cNvPicPr>
            <a:picLocks noChangeAspect="1" noChangeArrowheads="1"/>
          </p:cNvPicPr>
          <p:nvPr/>
        </p:nvPicPr>
        <p:blipFill>
          <a:blip r:embed="rId15" cstate="print"/>
          <a:srcRect/>
          <a:stretch>
            <a:fillRect/>
          </a:stretch>
        </p:blipFill>
        <p:spPr bwMode="auto">
          <a:xfrm>
            <a:off x="304800" y="228600"/>
            <a:ext cx="2000250" cy="14208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6"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Mom´sTypewriter" pitchFamily="2" charset="0"/>
        </a:defRPr>
      </a:lvl2pPr>
      <a:lvl3pPr algn="l" rtl="0" eaLnBrk="0" fontAlgn="base" hangingPunct="0">
        <a:spcBef>
          <a:spcPct val="0"/>
        </a:spcBef>
        <a:spcAft>
          <a:spcPct val="0"/>
        </a:spcAft>
        <a:defRPr kumimoji="1" sz="4000">
          <a:solidFill>
            <a:schemeClr val="tx2"/>
          </a:solidFill>
          <a:latin typeface="Mom´sTypewriter" pitchFamily="2" charset="0"/>
        </a:defRPr>
      </a:lvl3pPr>
      <a:lvl4pPr algn="l" rtl="0" eaLnBrk="0" fontAlgn="base" hangingPunct="0">
        <a:spcBef>
          <a:spcPct val="0"/>
        </a:spcBef>
        <a:spcAft>
          <a:spcPct val="0"/>
        </a:spcAft>
        <a:defRPr kumimoji="1" sz="4000">
          <a:solidFill>
            <a:schemeClr val="tx2"/>
          </a:solidFill>
          <a:latin typeface="Mom´sTypewriter" pitchFamily="2" charset="0"/>
        </a:defRPr>
      </a:lvl4pPr>
      <a:lvl5pPr algn="l" rtl="0" eaLnBrk="0" fontAlgn="base" hangingPunct="0">
        <a:spcBef>
          <a:spcPct val="0"/>
        </a:spcBef>
        <a:spcAft>
          <a:spcPct val="0"/>
        </a:spcAft>
        <a:defRPr kumimoji="1" sz="4000">
          <a:solidFill>
            <a:schemeClr val="tx2"/>
          </a:solidFill>
          <a:latin typeface="Mom´sTypewriter" pitchFamily="2" charset="0"/>
        </a:defRPr>
      </a:lvl5pPr>
      <a:lvl6pPr marL="457200" algn="l" rtl="0" eaLnBrk="0" fontAlgn="base" hangingPunct="0">
        <a:spcBef>
          <a:spcPct val="0"/>
        </a:spcBef>
        <a:spcAft>
          <a:spcPct val="0"/>
        </a:spcAft>
        <a:defRPr kumimoji="1" sz="4000">
          <a:solidFill>
            <a:schemeClr val="tx2"/>
          </a:solidFill>
          <a:latin typeface="Mom´sTypewriter" pitchFamily="2" charset="0"/>
        </a:defRPr>
      </a:lvl6pPr>
      <a:lvl7pPr marL="914400" algn="l" rtl="0" eaLnBrk="0" fontAlgn="base" hangingPunct="0">
        <a:spcBef>
          <a:spcPct val="0"/>
        </a:spcBef>
        <a:spcAft>
          <a:spcPct val="0"/>
        </a:spcAft>
        <a:defRPr kumimoji="1" sz="4000">
          <a:solidFill>
            <a:schemeClr val="tx2"/>
          </a:solidFill>
          <a:latin typeface="Mom´sTypewriter" pitchFamily="2" charset="0"/>
        </a:defRPr>
      </a:lvl7pPr>
      <a:lvl8pPr marL="1371600" algn="l" rtl="0" eaLnBrk="0" fontAlgn="base" hangingPunct="0">
        <a:spcBef>
          <a:spcPct val="0"/>
        </a:spcBef>
        <a:spcAft>
          <a:spcPct val="0"/>
        </a:spcAft>
        <a:defRPr kumimoji="1" sz="4000">
          <a:solidFill>
            <a:schemeClr val="tx2"/>
          </a:solidFill>
          <a:latin typeface="Mom´sTypewriter" pitchFamily="2" charset="0"/>
        </a:defRPr>
      </a:lvl8pPr>
      <a:lvl9pPr marL="1828800" algn="l" rtl="0" eaLnBrk="0" fontAlgn="base" hangingPunct="0">
        <a:spcBef>
          <a:spcPct val="0"/>
        </a:spcBef>
        <a:spcAft>
          <a:spcPct val="0"/>
        </a:spcAft>
        <a:defRPr kumimoji="1" sz="4000">
          <a:solidFill>
            <a:schemeClr val="tx2"/>
          </a:solidFill>
          <a:latin typeface="Mom´sTypewriter" pitchFamily="2" charset="0"/>
        </a:defRPr>
      </a:lvl9pPr>
    </p:titleStyle>
    <p:bodyStyle>
      <a:lvl1pPr marL="342900" indent="-342900" algn="l" rtl="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Monotype Sorts" pitchFamily="2" charset="2"/>
        <a:buChar char="y"/>
        <a:defRPr kumimoji="1" sz="2800">
          <a:solidFill>
            <a:schemeClr val="tx1"/>
          </a:solidFill>
          <a:latin typeface="+mn-lt"/>
        </a:defRPr>
      </a:lvl2pPr>
      <a:lvl3pPr marL="1143000" indent="-228600" algn="l" rtl="0" eaLnBrk="0" fontAlgn="base" hangingPunct="0">
        <a:spcBef>
          <a:spcPct val="20000"/>
        </a:spcBef>
        <a:spcAft>
          <a:spcPct val="0"/>
        </a:spcAft>
        <a:buClr>
          <a:schemeClr val="accent2"/>
        </a:buClr>
        <a:buFont typeface="Monotype Sorts" pitchFamily="2" charset="2"/>
        <a:buChar char="x"/>
        <a:defRPr kumimoji="1"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iptorium.lib.duke.edu/adaccess/" TargetMode="External"/><Relationship Id="rId2" Type="http://schemas.openxmlformats.org/officeDocument/2006/relationships/hyperlink" Target="http://www.adflip.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hyperlink" Target="file:///S:\ADSITE\linkpgs\largeads\car4.ht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hyperlink" Target="file:///S:\ADSITE\linkpgs\largeads\comp2.ht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hyperlink" Target="file:///S:\ADSITE\linkpgs\largeads\questio2.htm"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file:///S:\ADSITE\linkpgs\largeads\tv4.htm" TargetMode="External"/><Relationship Id="rId2" Type="http://schemas.openxmlformats.org/officeDocument/2006/relationships/image" Target="../media/image14.jpe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file:///S:\ADSITE\linkpgs\largeads\house2.htm" TargetMode="External"/><Relationship Id="rId2" Type="http://schemas.openxmlformats.org/officeDocument/2006/relationships/image" Target="../media/image16.jpe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hyperlink" Target="../ADSITE/linkpgs/largeads/soap4.htm" TargetMode="External"/><Relationship Id="rId1" Type="http://schemas.openxmlformats.org/officeDocument/2006/relationships/slideLayout" Target="../slideLayouts/slideLayout13.xml"/><Relationship Id="rId5" Type="http://schemas.openxmlformats.org/officeDocument/2006/relationships/image" Target="../media/image5.png"/><Relationship Id="rId4" Type="http://schemas.openxmlformats.org/officeDocument/2006/relationships/hyperlink" Target="file:///S:\ADSITE\linkpgs\largeads\soap4.htm"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ADSITE/linkpgs/largeads/fit2.htm" TargetMode="External"/><Relationship Id="rId1" Type="http://schemas.openxmlformats.org/officeDocument/2006/relationships/slideLayout" Target="../slideLayouts/slideLayout13.xml"/><Relationship Id="rId5" Type="http://schemas.openxmlformats.org/officeDocument/2006/relationships/image" Target="../media/image5.png"/><Relationship Id="rId4" Type="http://schemas.openxmlformats.org/officeDocument/2006/relationships/hyperlink" Target="file:///S:\ADSITE\linkpgs\largeads\fit2.htm"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ADSITE/linkpgs/largeads/sex4.htm" TargetMode="External"/><Relationship Id="rId1" Type="http://schemas.openxmlformats.org/officeDocument/2006/relationships/slideLayout" Target="../slideLayouts/slideLayout13.xml"/><Relationship Id="rId5" Type="http://schemas.openxmlformats.org/officeDocument/2006/relationships/image" Target="../media/image5.png"/><Relationship Id="rId4" Type="http://schemas.openxmlformats.org/officeDocument/2006/relationships/hyperlink" Target="file:///S:\ADSITE\linkpgs\largeads\sex4.htm"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hyperlink" Target="../ADSITE/linkpgs/largeads/tv2.htm" TargetMode="External"/><Relationship Id="rId1" Type="http://schemas.openxmlformats.org/officeDocument/2006/relationships/slideLayout" Target="../slideLayouts/slideLayout13.xml"/><Relationship Id="rId5" Type="http://schemas.openxmlformats.org/officeDocument/2006/relationships/image" Target="../media/image5.png"/><Relationship Id="rId4" Type="http://schemas.openxmlformats.org/officeDocument/2006/relationships/hyperlink" Target="file:///S:\ADSITE\linkpgs\largeads\tv2.htm"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hyperlink" Target="../ADSITE/linkpgs/largeads/tiger.htm" TargetMode="External"/><Relationship Id="rId1" Type="http://schemas.openxmlformats.org/officeDocument/2006/relationships/slideLayout" Target="../slideLayouts/slideLayout13.xml"/><Relationship Id="rId5" Type="http://schemas.openxmlformats.org/officeDocument/2006/relationships/image" Target="../media/image5.png"/><Relationship Id="rId4" Type="http://schemas.openxmlformats.org/officeDocument/2006/relationships/hyperlink" Target="file:///S:\ADSITE\linkpgs\largeads\tiger.htm"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hyperlink" Target="../ADSITE/linkpgs/largeads/tide.htm" TargetMode="External"/><Relationship Id="rId1" Type="http://schemas.openxmlformats.org/officeDocument/2006/relationships/slideLayout" Target="../slideLayouts/slideLayout13.xml"/><Relationship Id="rId5" Type="http://schemas.openxmlformats.org/officeDocument/2006/relationships/image" Target="../media/image5.png"/><Relationship Id="rId4" Type="http://schemas.openxmlformats.org/officeDocument/2006/relationships/hyperlink" Target="file:///S:\ADSITE\linkpgs\largeads\tide.ht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file:///S:\Claims\sex2.jpg"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hyperlink" Target="file:///S:\ADSITE\linkpgs\largeads\dog2.ht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hyperlink" Target="file:///S:\ADSITE\linkpgs\largeads\actor4.ht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hyperlink" Target="file:///S:\ADSITE\linkpgs\largeads\swim2.htm"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hyperlink" Target="file:///S:\ADSITE\linkpgs\largeads\coke2.htm"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33400" y="2438400"/>
            <a:ext cx="7721600" cy="1143000"/>
          </a:xfrm>
        </p:spPr>
        <p:txBody>
          <a:bodyPr/>
          <a:lstStyle/>
          <a:p>
            <a:r>
              <a:rPr lang="en-US" sz="7200" smtClean="0"/>
              <a:t>Recognizing</a:t>
            </a:r>
            <a:br>
              <a:rPr lang="en-US" sz="7200" smtClean="0"/>
            </a:br>
            <a:r>
              <a:rPr lang="en-US" sz="7200" smtClean="0"/>
              <a:t>Appeals and Claims</a:t>
            </a:r>
            <a:endParaRPr lang="en-US" smtClean="0"/>
          </a:p>
        </p:txBody>
      </p:sp>
      <p:sp>
        <p:nvSpPr>
          <p:cNvPr id="4099" name="Rectangle 3"/>
          <p:cNvSpPr>
            <a:spLocks noGrp="1" noChangeArrowheads="1"/>
          </p:cNvSpPr>
          <p:nvPr>
            <p:ph type="subTitle" idx="1"/>
          </p:nvPr>
        </p:nvSpPr>
        <p:spPr>
          <a:xfrm>
            <a:off x="2743200" y="4800600"/>
            <a:ext cx="6400800" cy="1771650"/>
          </a:xfrm>
        </p:spPr>
        <p:txBody>
          <a:bodyPr/>
          <a:lstStyle/>
          <a:p>
            <a:pPr>
              <a:buFont typeface="Monotype Sorts" pitchFamily="2" charset="2"/>
              <a:buChar char="z"/>
            </a:pPr>
            <a:r>
              <a:rPr lang="en-US" sz="2400" smtClean="0"/>
              <a:t>Adapted from “Understanding Mass Media”</a:t>
            </a:r>
            <a:r>
              <a:rPr lang="en-US" sz="2400" i="1" smtClean="0"/>
              <a:t> </a:t>
            </a:r>
            <a:r>
              <a:rPr lang="en-US" sz="2400" smtClean="0"/>
              <a:t>by Jeffery Schrank</a:t>
            </a:r>
          </a:p>
          <a:p>
            <a:pPr>
              <a:buFont typeface="Monotype Sorts" pitchFamily="2" charset="2"/>
              <a:buChar char="z"/>
            </a:pPr>
            <a:r>
              <a:rPr lang="en-US" sz="2400" smtClean="0"/>
              <a:t>Ads from </a:t>
            </a:r>
            <a:r>
              <a:rPr lang="en-US" sz="2400" smtClean="0">
                <a:solidFill>
                  <a:srgbClr val="6666FF"/>
                </a:solidFill>
                <a:hlinkClick r:id="rId2"/>
              </a:rPr>
              <a:t>www.adflip.com</a:t>
            </a:r>
            <a:r>
              <a:rPr lang="en-US" sz="2400" smtClean="0">
                <a:solidFill>
                  <a:srgbClr val="6666FF"/>
                </a:solidFill>
              </a:rPr>
              <a:t> </a:t>
            </a:r>
            <a:r>
              <a:rPr lang="en-US" sz="2400" smtClean="0"/>
              <a:t>and</a:t>
            </a:r>
          </a:p>
          <a:p>
            <a:r>
              <a:rPr lang="en-US" sz="2400" smtClean="0">
                <a:hlinkClick r:id="rId3"/>
              </a:rPr>
              <a:t>scriptorium.lib.duke.edu/adaccess/</a:t>
            </a:r>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667000" y="381000"/>
            <a:ext cx="6172200" cy="1219200"/>
          </a:xfrm>
        </p:spPr>
        <p:txBody>
          <a:bodyPr/>
          <a:lstStyle/>
          <a:p>
            <a:r>
              <a:rPr lang="en-US" smtClean="0"/>
              <a:t>Scientific or statistical claim</a:t>
            </a:r>
          </a:p>
        </p:txBody>
      </p:sp>
      <p:sp>
        <p:nvSpPr>
          <p:cNvPr id="13315" name="Rectangle 3"/>
          <p:cNvSpPr>
            <a:spLocks noGrp="1" noChangeArrowheads="1"/>
          </p:cNvSpPr>
          <p:nvPr>
            <p:ph type="body" sz="half" idx="1"/>
          </p:nvPr>
        </p:nvSpPr>
        <p:spPr>
          <a:xfrm>
            <a:off x="177800" y="2209800"/>
            <a:ext cx="4470400" cy="3848100"/>
          </a:xfrm>
        </p:spPr>
        <p:txBody>
          <a:bodyPr/>
          <a:lstStyle/>
          <a:p>
            <a:r>
              <a:rPr lang="en-US" sz="2400" smtClean="0"/>
              <a:t>This kind of ad refers to some sort of scientific proof or experiments, to very specific numbers, or to an impressive-sounding mystery ingredient.</a:t>
            </a:r>
          </a:p>
          <a:p>
            <a:endParaRPr lang="en-US" sz="2400" smtClean="0"/>
          </a:p>
          <a:p>
            <a:r>
              <a:rPr lang="en-US" sz="2400" smtClean="0"/>
              <a:t>“Certs contains a sparkling drop of Retsyn.”  What exactly is “Retsyn”?</a:t>
            </a:r>
            <a:endParaRPr lang="en-US" sz="2800" smtClean="0"/>
          </a:p>
          <a:p>
            <a:endParaRPr lang="en-US" sz="2800" smtClean="0"/>
          </a:p>
          <a:p>
            <a:endParaRPr lang="en-US" sz="2800" smtClean="0"/>
          </a:p>
        </p:txBody>
      </p:sp>
      <p:pic>
        <p:nvPicPr>
          <p:cNvPr id="13316" name="Picture 6" descr="H:\Teachers\andersor\Mr. Anderson's Stuff\Claims\CertsPwerfulLarge.gif"/>
          <p:cNvPicPr>
            <a:picLocks noChangeAspect="1" noChangeArrowheads="1"/>
          </p:cNvPicPr>
          <p:nvPr>
            <p:ph type="clipArt" sz="half" idx="2"/>
          </p:nvPr>
        </p:nvPicPr>
        <p:blipFill>
          <a:blip r:embed="rId3" cstate="print"/>
          <a:srcRect/>
          <a:stretch>
            <a:fillRect/>
          </a:stretch>
        </p:blipFill>
        <p:spPr>
          <a:xfrm>
            <a:off x="4648200" y="2819400"/>
            <a:ext cx="4013200" cy="2459038"/>
          </a:xfrm>
        </p:spPr>
      </p:pic>
      <p:sp>
        <p:nvSpPr>
          <p:cNvPr id="13317" name="Line 7"/>
          <p:cNvSpPr>
            <a:spLocks noChangeShapeType="1"/>
          </p:cNvSpPr>
          <p:nvPr/>
        </p:nvSpPr>
        <p:spPr bwMode="auto">
          <a:xfrm flipV="1">
            <a:off x="4343400" y="4572000"/>
            <a:ext cx="1828800" cy="609600"/>
          </a:xfrm>
          <a:prstGeom prst="line">
            <a:avLst/>
          </a:prstGeom>
          <a:noFill/>
          <a:ln w="76200">
            <a:solidFill>
              <a:schemeClr val="accent2"/>
            </a:solidFill>
            <a:round/>
            <a:headEnd/>
            <a:tailEnd type="triangle" w="med" len="med"/>
          </a:ln>
        </p:spPr>
        <p:txBody>
          <a:bodyPr wrap="none" anchor="ctr"/>
          <a:lstStyle/>
          <a:p>
            <a:endParaRPr lang="en-US"/>
          </a:p>
        </p:txBody>
      </p:sp>
      <p:sp>
        <p:nvSpPr>
          <p:cNvPr id="13318" name="Oval 8"/>
          <p:cNvSpPr>
            <a:spLocks noChangeArrowheads="1"/>
          </p:cNvSpPr>
          <p:nvPr/>
        </p:nvSpPr>
        <p:spPr bwMode="auto">
          <a:xfrm>
            <a:off x="6248400" y="4038600"/>
            <a:ext cx="2286000" cy="609600"/>
          </a:xfrm>
          <a:prstGeom prst="ellipse">
            <a:avLst/>
          </a:prstGeom>
          <a:noFill/>
          <a:ln w="76200">
            <a:solidFill>
              <a:schemeClr val="accent2"/>
            </a:solidFill>
            <a:round/>
            <a:headEnd/>
            <a:tailEnd/>
          </a:ln>
        </p:spPr>
        <p:txBody>
          <a:bodyPr wrap="none" anchor="ctr"/>
          <a:lstStyle/>
          <a:p>
            <a:pPr algn="ctr"/>
            <a:endParaRPr lang="en-US">
              <a:solidFill>
                <a:schemeClr val="accen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590800" y="304800"/>
            <a:ext cx="6172200" cy="1219200"/>
          </a:xfrm>
        </p:spPr>
        <p:txBody>
          <a:bodyPr/>
          <a:lstStyle/>
          <a:p>
            <a:r>
              <a:rPr lang="en-US" smtClean="0"/>
              <a:t>Scientific or statistical claim</a:t>
            </a:r>
          </a:p>
        </p:txBody>
      </p:sp>
      <p:sp>
        <p:nvSpPr>
          <p:cNvPr id="14339" name="Rectangle 3"/>
          <p:cNvSpPr>
            <a:spLocks noGrp="1" noChangeArrowheads="1"/>
          </p:cNvSpPr>
          <p:nvPr>
            <p:ph type="body" sz="half" idx="1"/>
          </p:nvPr>
        </p:nvSpPr>
        <p:spPr>
          <a:xfrm>
            <a:off x="177800" y="2819400"/>
            <a:ext cx="4470400" cy="3238500"/>
          </a:xfrm>
        </p:spPr>
        <p:txBody>
          <a:bodyPr/>
          <a:lstStyle/>
          <a:p>
            <a:endParaRPr lang="en-US" sz="2400" smtClean="0"/>
          </a:p>
          <a:p>
            <a:r>
              <a:rPr lang="en-US" sz="2800" smtClean="0"/>
              <a:t>What scientific or statistical claim is being made here?</a:t>
            </a:r>
          </a:p>
          <a:p>
            <a:endParaRPr lang="en-US" sz="2800" smtClean="0"/>
          </a:p>
          <a:p>
            <a:endParaRPr lang="en-US" sz="2800" smtClean="0"/>
          </a:p>
        </p:txBody>
      </p:sp>
      <p:pic>
        <p:nvPicPr>
          <p:cNvPr id="14340" name="Picture 7" descr="S:\Claims\car.jpg"/>
          <p:cNvPicPr>
            <a:picLocks noChangeAspect="1" noChangeArrowheads="1"/>
          </p:cNvPicPr>
          <p:nvPr>
            <p:ph type="clipArt" sz="half" idx="2"/>
          </p:nvPr>
        </p:nvPicPr>
        <p:blipFill>
          <a:blip r:embed="rId3" cstate="print"/>
          <a:srcRect/>
          <a:stretch>
            <a:fillRect/>
          </a:stretch>
        </p:blipFill>
        <p:spPr>
          <a:xfrm>
            <a:off x="4953000" y="1676400"/>
            <a:ext cx="3532188" cy="4876800"/>
          </a:xfrm>
        </p:spPr>
      </p:pic>
      <p:sp>
        <p:nvSpPr>
          <p:cNvPr id="14341" name="Line 8"/>
          <p:cNvSpPr>
            <a:spLocks noChangeShapeType="1"/>
          </p:cNvSpPr>
          <p:nvPr/>
        </p:nvSpPr>
        <p:spPr bwMode="auto">
          <a:xfrm>
            <a:off x="3505200" y="4572000"/>
            <a:ext cx="1295400" cy="1143000"/>
          </a:xfrm>
          <a:prstGeom prst="line">
            <a:avLst/>
          </a:prstGeom>
          <a:noFill/>
          <a:ln w="57150">
            <a:solidFill>
              <a:schemeClr val="accent2"/>
            </a:solidFill>
            <a:round/>
            <a:headEnd/>
            <a:tailEnd type="triangle" w="med" len="med"/>
          </a:ln>
        </p:spPr>
        <p:txBody>
          <a:bodyPr wrap="none" anchor="ctr"/>
          <a:lstStyle/>
          <a:p>
            <a:endParaRPr lang="en-US"/>
          </a:p>
        </p:txBody>
      </p:sp>
      <p:sp>
        <p:nvSpPr>
          <p:cNvPr id="14342" name="Oval 9"/>
          <p:cNvSpPr>
            <a:spLocks noChangeArrowheads="1"/>
          </p:cNvSpPr>
          <p:nvPr/>
        </p:nvSpPr>
        <p:spPr bwMode="auto">
          <a:xfrm>
            <a:off x="4800600" y="5486400"/>
            <a:ext cx="2133600" cy="914400"/>
          </a:xfrm>
          <a:prstGeom prst="ellipse">
            <a:avLst/>
          </a:prstGeom>
          <a:noFill/>
          <a:ln w="57150">
            <a:solidFill>
              <a:schemeClr val="accent2"/>
            </a:solidFill>
            <a:round/>
            <a:headEnd/>
            <a:tailEnd/>
          </a:ln>
        </p:spPr>
        <p:txBody>
          <a:bodyPr wrap="none" anchor="ctr"/>
          <a:lstStyle/>
          <a:p>
            <a:endParaRPr lang="en-US"/>
          </a:p>
        </p:txBody>
      </p:sp>
      <p:pic>
        <p:nvPicPr>
          <p:cNvPr id="14343" name="Picture 11"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667000" y="304800"/>
            <a:ext cx="6172200" cy="1219200"/>
          </a:xfrm>
        </p:spPr>
        <p:txBody>
          <a:bodyPr/>
          <a:lstStyle/>
          <a:p>
            <a:r>
              <a:rPr lang="en-US" smtClean="0"/>
              <a:t>Compliment the consumer claim</a:t>
            </a:r>
          </a:p>
        </p:txBody>
      </p:sp>
      <p:sp>
        <p:nvSpPr>
          <p:cNvPr id="15363" name="Rectangle 3"/>
          <p:cNvSpPr>
            <a:spLocks noGrp="1" noChangeArrowheads="1"/>
          </p:cNvSpPr>
          <p:nvPr>
            <p:ph type="body" sz="half" idx="1"/>
          </p:nvPr>
        </p:nvSpPr>
        <p:spPr>
          <a:xfrm>
            <a:off x="0" y="1905000"/>
            <a:ext cx="4724400" cy="4152900"/>
          </a:xfrm>
        </p:spPr>
        <p:txBody>
          <a:bodyPr/>
          <a:lstStyle/>
          <a:p>
            <a:r>
              <a:rPr lang="en-US" sz="2400" smtClean="0"/>
              <a:t>This claim butters up the consumer with some sort of flattery.</a:t>
            </a:r>
          </a:p>
          <a:p>
            <a:endParaRPr lang="en-US" sz="2400" smtClean="0"/>
          </a:p>
          <a:p>
            <a:r>
              <a:rPr lang="en-US" sz="2400" smtClean="0"/>
              <a:t>The ad reads, “[W]e specialise [European spelling] in the creation of individual cars, built to individual requirements, each as individual as it’s owner.”  It’s trying to compliment the consumer for being an individual. </a:t>
            </a:r>
          </a:p>
          <a:p>
            <a:endParaRPr lang="en-US" sz="2400" smtClean="0"/>
          </a:p>
        </p:txBody>
      </p:sp>
      <p:pic>
        <p:nvPicPr>
          <p:cNvPr id="15364" name="Picture 6" descr="S:\Claims\comp.jpg"/>
          <p:cNvPicPr>
            <a:picLocks noChangeAspect="1" noChangeArrowheads="1"/>
          </p:cNvPicPr>
          <p:nvPr/>
        </p:nvPicPr>
        <p:blipFill>
          <a:blip r:embed="rId3" cstate="print"/>
          <a:srcRect/>
          <a:stretch>
            <a:fillRect/>
          </a:stretch>
        </p:blipFill>
        <p:spPr bwMode="auto">
          <a:xfrm>
            <a:off x="4724400" y="1524000"/>
            <a:ext cx="3810000" cy="5016500"/>
          </a:xfrm>
          <a:prstGeom prst="rect">
            <a:avLst/>
          </a:prstGeom>
          <a:noFill/>
          <a:ln w="9525">
            <a:noFill/>
            <a:miter lim="800000"/>
            <a:headEnd/>
            <a:tailEnd/>
          </a:ln>
        </p:spPr>
      </p:pic>
      <p:sp>
        <p:nvSpPr>
          <p:cNvPr id="15365" name="Line 8"/>
          <p:cNvSpPr>
            <a:spLocks noChangeShapeType="1"/>
          </p:cNvSpPr>
          <p:nvPr/>
        </p:nvSpPr>
        <p:spPr bwMode="auto">
          <a:xfrm>
            <a:off x="4648200" y="3810000"/>
            <a:ext cx="1295400" cy="838200"/>
          </a:xfrm>
          <a:prstGeom prst="line">
            <a:avLst/>
          </a:prstGeom>
          <a:noFill/>
          <a:ln w="57150">
            <a:solidFill>
              <a:schemeClr val="accent2"/>
            </a:solidFill>
            <a:round/>
            <a:headEnd/>
            <a:tailEnd type="triangle" w="med" len="med"/>
          </a:ln>
        </p:spPr>
        <p:txBody>
          <a:bodyPr wrap="none" anchor="ctr"/>
          <a:lstStyle/>
          <a:p>
            <a:endParaRPr lang="en-US"/>
          </a:p>
        </p:txBody>
      </p:sp>
      <p:sp>
        <p:nvSpPr>
          <p:cNvPr id="15366" name="Oval 9"/>
          <p:cNvSpPr>
            <a:spLocks noChangeArrowheads="1"/>
          </p:cNvSpPr>
          <p:nvPr/>
        </p:nvSpPr>
        <p:spPr bwMode="auto">
          <a:xfrm>
            <a:off x="5943600" y="4572000"/>
            <a:ext cx="1371600" cy="914400"/>
          </a:xfrm>
          <a:prstGeom prst="ellipse">
            <a:avLst/>
          </a:prstGeom>
          <a:noFill/>
          <a:ln w="57150">
            <a:solidFill>
              <a:schemeClr val="accent2"/>
            </a:solidFill>
            <a:round/>
            <a:headEnd/>
            <a:tailEnd/>
          </a:ln>
        </p:spPr>
        <p:txBody>
          <a:bodyPr wrap="none" anchor="ctr"/>
          <a:lstStyle/>
          <a:p>
            <a:endParaRPr lang="en-US"/>
          </a:p>
        </p:txBody>
      </p:sp>
      <p:pic>
        <p:nvPicPr>
          <p:cNvPr id="15367" name="Picture 10"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026"/>
          <p:cNvSpPr>
            <a:spLocks noGrp="1" noChangeArrowheads="1"/>
          </p:cNvSpPr>
          <p:nvPr>
            <p:ph type="title"/>
          </p:nvPr>
        </p:nvSpPr>
        <p:spPr>
          <a:xfrm>
            <a:off x="2667000" y="304800"/>
            <a:ext cx="6172200" cy="1219200"/>
          </a:xfrm>
        </p:spPr>
        <p:txBody>
          <a:bodyPr/>
          <a:lstStyle/>
          <a:p>
            <a:r>
              <a:rPr lang="en-US" smtClean="0"/>
              <a:t>Compliment the consumer claim</a:t>
            </a:r>
          </a:p>
        </p:txBody>
      </p:sp>
      <p:sp>
        <p:nvSpPr>
          <p:cNvPr id="16387" name="Rectangle 1027"/>
          <p:cNvSpPr>
            <a:spLocks noGrp="1" noChangeArrowheads="1"/>
          </p:cNvSpPr>
          <p:nvPr>
            <p:ph type="body" sz="half" idx="1"/>
          </p:nvPr>
        </p:nvSpPr>
        <p:spPr>
          <a:xfrm>
            <a:off x="457200" y="2971800"/>
            <a:ext cx="4013200" cy="3086100"/>
          </a:xfrm>
        </p:spPr>
        <p:txBody>
          <a:bodyPr/>
          <a:lstStyle/>
          <a:p>
            <a:r>
              <a:rPr lang="en-US" sz="2800" smtClean="0"/>
              <a:t>In what way does this ad compliment the consumer?</a:t>
            </a:r>
          </a:p>
          <a:p>
            <a:endParaRPr lang="en-US" sz="2800" smtClean="0"/>
          </a:p>
          <a:p>
            <a:endParaRPr lang="en-US" sz="2800" smtClean="0"/>
          </a:p>
          <a:p>
            <a:endParaRPr lang="en-US" sz="2800" smtClean="0"/>
          </a:p>
        </p:txBody>
      </p:sp>
      <p:pic>
        <p:nvPicPr>
          <p:cNvPr id="16388" name="Picture 1032" descr="S:\Claims\smoke.jpg"/>
          <p:cNvPicPr>
            <a:picLocks noChangeAspect="1" noChangeArrowheads="1"/>
          </p:cNvPicPr>
          <p:nvPr>
            <p:ph type="clipArt" sz="half" idx="2"/>
          </p:nvPr>
        </p:nvPicPr>
        <p:blipFill>
          <a:blip r:embed="rId3" cstate="print"/>
          <a:srcRect/>
          <a:stretch>
            <a:fillRect/>
          </a:stretch>
        </p:blipFill>
        <p:spPr>
          <a:xfrm>
            <a:off x="4953000" y="1524000"/>
            <a:ext cx="3424238" cy="49911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sz="half" idx="1"/>
          </p:nvPr>
        </p:nvSpPr>
        <p:spPr>
          <a:xfrm>
            <a:off x="228600" y="2133600"/>
            <a:ext cx="4241800" cy="3924300"/>
          </a:xfrm>
        </p:spPr>
        <p:txBody>
          <a:bodyPr/>
          <a:lstStyle/>
          <a:p>
            <a:r>
              <a:rPr lang="en-US" sz="2400" smtClean="0"/>
              <a:t>This technique poses a question that is worded in such a way that the consumer’s answer affirms the product’s goodness or desirability. </a:t>
            </a:r>
          </a:p>
          <a:p>
            <a:endParaRPr lang="en-US" sz="2400" smtClean="0"/>
          </a:p>
          <a:p>
            <a:r>
              <a:rPr lang="en-US" sz="2400" smtClean="0"/>
              <a:t>The ad reads, “Are you in?”  It suggests that being “in” the car is what we should want.</a:t>
            </a:r>
          </a:p>
          <a:p>
            <a:endParaRPr lang="en-US" sz="2800" smtClean="0"/>
          </a:p>
        </p:txBody>
      </p:sp>
      <p:sp>
        <p:nvSpPr>
          <p:cNvPr id="17411" name="Rectangle 5"/>
          <p:cNvSpPr>
            <a:spLocks noGrp="1" noChangeArrowheads="1"/>
          </p:cNvSpPr>
          <p:nvPr>
            <p:ph type="title"/>
          </p:nvPr>
        </p:nvSpPr>
        <p:spPr>
          <a:xfrm>
            <a:off x="2667000" y="304800"/>
            <a:ext cx="6172200" cy="1219200"/>
          </a:xfrm>
        </p:spPr>
        <p:txBody>
          <a:bodyPr/>
          <a:lstStyle/>
          <a:p>
            <a:r>
              <a:rPr lang="en-US" smtClean="0"/>
              <a:t>Rhetorical question claim</a:t>
            </a:r>
          </a:p>
        </p:txBody>
      </p:sp>
      <p:pic>
        <p:nvPicPr>
          <p:cNvPr id="17412" name="Picture 8" descr="S:\Claims\question.jpg"/>
          <p:cNvPicPr>
            <a:picLocks noChangeAspect="1" noChangeArrowheads="1"/>
          </p:cNvPicPr>
          <p:nvPr>
            <p:ph type="clipArt" sz="half" idx="2"/>
          </p:nvPr>
        </p:nvPicPr>
        <p:blipFill>
          <a:blip r:embed="rId3" cstate="print"/>
          <a:srcRect/>
          <a:stretch>
            <a:fillRect/>
          </a:stretch>
        </p:blipFill>
        <p:spPr>
          <a:xfrm>
            <a:off x="4876800" y="1600200"/>
            <a:ext cx="3519488" cy="4953000"/>
          </a:xfrm>
        </p:spPr>
      </p:pic>
      <p:sp>
        <p:nvSpPr>
          <p:cNvPr id="17413" name="Line 9"/>
          <p:cNvSpPr>
            <a:spLocks noChangeShapeType="1"/>
          </p:cNvSpPr>
          <p:nvPr/>
        </p:nvSpPr>
        <p:spPr bwMode="auto">
          <a:xfrm flipV="1">
            <a:off x="4267200" y="2743200"/>
            <a:ext cx="3200400" cy="2133600"/>
          </a:xfrm>
          <a:prstGeom prst="line">
            <a:avLst/>
          </a:prstGeom>
          <a:noFill/>
          <a:ln w="57150">
            <a:solidFill>
              <a:schemeClr val="accent2"/>
            </a:solidFill>
            <a:round/>
            <a:headEnd/>
            <a:tailEnd type="triangle" w="med" len="med"/>
          </a:ln>
        </p:spPr>
        <p:txBody>
          <a:bodyPr wrap="none" anchor="ctr"/>
          <a:lstStyle/>
          <a:p>
            <a:endParaRPr lang="en-US"/>
          </a:p>
        </p:txBody>
      </p:sp>
      <p:sp>
        <p:nvSpPr>
          <p:cNvPr id="17414" name="Oval 10"/>
          <p:cNvSpPr>
            <a:spLocks noChangeArrowheads="1"/>
          </p:cNvSpPr>
          <p:nvPr/>
        </p:nvSpPr>
        <p:spPr bwMode="auto">
          <a:xfrm>
            <a:off x="7391400" y="2286000"/>
            <a:ext cx="1143000" cy="533400"/>
          </a:xfrm>
          <a:prstGeom prst="ellipse">
            <a:avLst/>
          </a:prstGeom>
          <a:noFill/>
          <a:ln w="57150">
            <a:solidFill>
              <a:schemeClr val="accent2"/>
            </a:solidFill>
            <a:round/>
            <a:headEnd/>
            <a:tailEnd/>
          </a:ln>
        </p:spPr>
        <p:txBody>
          <a:bodyPr wrap="none" anchor="ctr"/>
          <a:lstStyle/>
          <a:p>
            <a:endParaRPr lang="en-US"/>
          </a:p>
        </p:txBody>
      </p:sp>
      <p:pic>
        <p:nvPicPr>
          <p:cNvPr id="17415" name="Picture 11"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sz="half" idx="1"/>
          </p:nvPr>
        </p:nvSpPr>
        <p:spPr>
          <a:xfrm>
            <a:off x="457200" y="2971800"/>
            <a:ext cx="4013200" cy="3086100"/>
          </a:xfrm>
        </p:spPr>
        <p:txBody>
          <a:bodyPr/>
          <a:lstStyle/>
          <a:p>
            <a:r>
              <a:rPr lang="en-US" sz="2800" smtClean="0"/>
              <a:t>What rhetorical question does this ad ask?</a:t>
            </a:r>
            <a:endParaRPr lang="en-US" sz="2400" b="1" smtClean="0"/>
          </a:p>
          <a:p>
            <a:endParaRPr lang="en-US" sz="2800" smtClean="0"/>
          </a:p>
          <a:p>
            <a:endParaRPr lang="en-US" sz="2400" b="1" smtClean="0"/>
          </a:p>
          <a:p>
            <a:endParaRPr lang="en-US" sz="2800" smtClean="0"/>
          </a:p>
        </p:txBody>
      </p:sp>
      <p:sp>
        <p:nvSpPr>
          <p:cNvPr id="18435" name="Rectangle 4"/>
          <p:cNvSpPr>
            <a:spLocks noGrp="1" noChangeArrowheads="1"/>
          </p:cNvSpPr>
          <p:nvPr>
            <p:ph type="title"/>
          </p:nvPr>
        </p:nvSpPr>
        <p:spPr>
          <a:xfrm>
            <a:off x="2667000" y="304800"/>
            <a:ext cx="6172200" cy="1219200"/>
          </a:xfrm>
        </p:spPr>
        <p:txBody>
          <a:bodyPr/>
          <a:lstStyle/>
          <a:p>
            <a:r>
              <a:rPr lang="en-US" smtClean="0"/>
              <a:t>Rhetorical question claim</a:t>
            </a:r>
          </a:p>
        </p:txBody>
      </p:sp>
      <p:pic>
        <p:nvPicPr>
          <p:cNvPr id="18436" name="Picture 6" descr="S:\Claims\tv3.jpg"/>
          <p:cNvPicPr>
            <a:picLocks noChangeAspect="1" noChangeArrowheads="1"/>
          </p:cNvPicPr>
          <p:nvPr>
            <p:ph type="clipArt" sz="half" idx="2"/>
          </p:nvPr>
        </p:nvPicPr>
        <p:blipFill>
          <a:blip r:embed="rId2" cstate="print"/>
          <a:srcRect/>
          <a:stretch>
            <a:fillRect/>
          </a:stretch>
        </p:blipFill>
        <p:spPr>
          <a:xfrm>
            <a:off x="4905375" y="1676400"/>
            <a:ext cx="3871913" cy="4876800"/>
          </a:xfrm>
          <a:noFill/>
        </p:spPr>
      </p:pic>
      <p:pic>
        <p:nvPicPr>
          <p:cNvPr id="18437" name="Picture 7" descr="C:\WINDOWS\Desktop\Claims\enlarge.gif">
            <a:hlinkClick r:id="rId3" action="ppaction://hlinkfile"/>
          </p:cNvPr>
          <p:cNvPicPr>
            <a:picLocks noChangeAspect="1" noChangeArrowheads="1"/>
          </p:cNvPicPr>
          <p:nvPr/>
        </p:nvPicPr>
        <p:blipFill>
          <a:blip r:embed="rId4"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mtClean="0"/>
              <a:t>Unfinished claim</a:t>
            </a:r>
          </a:p>
        </p:txBody>
      </p:sp>
      <p:sp>
        <p:nvSpPr>
          <p:cNvPr id="19459" name="Rectangle 3"/>
          <p:cNvSpPr>
            <a:spLocks noGrp="1" noChangeArrowheads="1"/>
          </p:cNvSpPr>
          <p:nvPr>
            <p:ph type="body" sz="half" idx="1"/>
          </p:nvPr>
        </p:nvSpPr>
        <p:spPr>
          <a:xfrm>
            <a:off x="228600" y="1905000"/>
            <a:ext cx="5029200" cy="4152900"/>
          </a:xfrm>
        </p:spPr>
        <p:txBody>
          <a:bodyPr/>
          <a:lstStyle/>
          <a:p>
            <a:r>
              <a:rPr lang="en-US" sz="2800" smtClean="0"/>
              <a:t>The unfinished claim suggests that a product is “better” or has “more”, but it does not finish the comparison.  </a:t>
            </a:r>
          </a:p>
          <a:p>
            <a:endParaRPr lang="en-US" sz="2800" smtClean="0"/>
          </a:p>
          <a:p>
            <a:r>
              <a:rPr lang="en-US" sz="2800" smtClean="0"/>
              <a:t>The ad says Plax removes more plaque than brushing alone, but it does not tell how much more.</a:t>
            </a:r>
          </a:p>
          <a:p>
            <a:endParaRPr lang="en-US" sz="2800" smtClean="0"/>
          </a:p>
        </p:txBody>
      </p:sp>
      <p:pic>
        <p:nvPicPr>
          <p:cNvPr id="19460" name="Picture 8" descr="S:\Claims\plax.gif"/>
          <p:cNvPicPr>
            <a:picLocks noChangeAspect="1" noChangeArrowheads="1"/>
          </p:cNvPicPr>
          <p:nvPr>
            <p:ph type="clipArt" sz="half" idx="2"/>
          </p:nvPr>
        </p:nvPicPr>
        <p:blipFill>
          <a:blip r:embed="rId2" cstate="print"/>
          <a:srcRect l="10651" t="67781" b="238"/>
          <a:stretch>
            <a:fillRect/>
          </a:stretch>
        </p:blipFill>
        <p:spPr>
          <a:xfrm>
            <a:off x="5638800" y="1447800"/>
            <a:ext cx="2876550" cy="5105400"/>
          </a:xfrm>
        </p:spPr>
      </p:pic>
      <p:sp>
        <p:nvSpPr>
          <p:cNvPr id="19461" name="Line 9"/>
          <p:cNvSpPr>
            <a:spLocks noChangeShapeType="1"/>
          </p:cNvSpPr>
          <p:nvPr/>
        </p:nvSpPr>
        <p:spPr bwMode="auto">
          <a:xfrm flipV="1">
            <a:off x="4267200" y="3581400"/>
            <a:ext cx="2438400" cy="1066800"/>
          </a:xfrm>
          <a:prstGeom prst="line">
            <a:avLst/>
          </a:prstGeom>
          <a:noFill/>
          <a:ln w="57150">
            <a:solidFill>
              <a:schemeClr val="accent2"/>
            </a:solidFill>
            <a:round/>
            <a:headEnd/>
            <a:tailEnd type="triangle" w="med" len="med"/>
          </a:ln>
        </p:spPr>
        <p:txBody>
          <a:bodyPr wrap="none" anchor="ctr"/>
          <a:lstStyle/>
          <a:p>
            <a:endParaRPr lang="en-US"/>
          </a:p>
        </p:txBody>
      </p:sp>
      <p:sp>
        <p:nvSpPr>
          <p:cNvPr id="19462" name="Oval 10"/>
          <p:cNvSpPr>
            <a:spLocks noChangeArrowheads="1"/>
          </p:cNvSpPr>
          <p:nvPr/>
        </p:nvSpPr>
        <p:spPr bwMode="auto">
          <a:xfrm>
            <a:off x="6705600" y="2971800"/>
            <a:ext cx="1676400" cy="1066800"/>
          </a:xfrm>
          <a:prstGeom prst="ellipse">
            <a:avLst/>
          </a:prstGeom>
          <a:noFill/>
          <a:ln w="57150">
            <a:solidFill>
              <a:schemeClr val="accent2"/>
            </a:solidFill>
            <a:round/>
            <a:headEnd/>
            <a:tailEnd/>
          </a:ln>
        </p:spPr>
        <p:txBody>
          <a:bodyPr wrap="none" anchor="ct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mtClean="0"/>
              <a:t>Unfinished claim</a:t>
            </a:r>
          </a:p>
        </p:txBody>
      </p:sp>
      <p:sp>
        <p:nvSpPr>
          <p:cNvPr id="20483" name="Rectangle 3"/>
          <p:cNvSpPr>
            <a:spLocks noGrp="1" noChangeArrowheads="1"/>
          </p:cNvSpPr>
          <p:nvPr>
            <p:ph type="body" sz="half" idx="1"/>
          </p:nvPr>
        </p:nvSpPr>
        <p:spPr>
          <a:xfrm>
            <a:off x="228600" y="2819400"/>
            <a:ext cx="4241800" cy="3238500"/>
          </a:xfrm>
        </p:spPr>
        <p:txBody>
          <a:bodyPr/>
          <a:lstStyle/>
          <a:p>
            <a:r>
              <a:rPr lang="en-US" sz="2800" smtClean="0"/>
              <a:t>What unfinished claim is made here?</a:t>
            </a:r>
          </a:p>
          <a:p>
            <a:endParaRPr lang="en-US" sz="2800" smtClean="0"/>
          </a:p>
          <a:p>
            <a:endParaRPr lang="en-US" sz="2800" smtClean="0"/>
          </a:p>
        </p:txBody>
      </p:sp>
      <p:pic>
        <p:nvPicPr>
          <p:cNvPr id="20484" name="Picture 9" descr="S:\Claims\house.jpg"/>
          <p:cNvPicPr>
            <a:picLocks noChangeAspect="1" noChangeArrowheads="1"/>
          </p:cNvPicPr>
          <p:nvPr>
            <p:ph type="clipArt" sz="half" idx="2"/>
          </p:nvPr>
        </p:nvPicPr>
        <p:blipFill>
          <a:blip r:embed="rId2" cstate="print"/>
          <a:srcRect/>
          <a:stretch>
            <a:fillRect/>
          </a:stretch>
        </p:blipFill>
        <p:spPr>
          <a:xfrm>
            <a:off x="4756150" y="1447800"/>
            <a:ext cx="3716338" cy="5105400"/>
          </a:xfrm>
        </p:spPr>
      </p:pic>
      <p:sp>
        <p:nvSpPr>
          <p:cNvPr id="20485" name="Line 10"/>
          <p:cNvSpPr>
            <a:spLocks noChangeShapeType="1"/>
          </p:cNvSpPr>
          <p:nvPr/>
        </p:nvSpPr>
        <p:spPr bwMode="auto">
          <a:xfrm>
            <a:off x="2971800" y="3581400"/>
            <a:ext cx="2895600" cy="2590800"/>
          </a:xfrm>
          <a:prstGeom prst="line">
            <a:avLst/>
          </a:prstGeom>
          <a:noFill/>
          <a:ln w="57150">
            <a:solidFill>
              <a:schemeClr val="accent2"/>
            </a:solidFill>
            <a:round/>
            <a:headEnd/>
            <a:tailEnd type="triangle" w="med" len="med"/>
          </a:ln>
        </p:spPr>
        <p:txBody>
          <a:bodyPr wrap="none" anchor="ctr"/>
          <a:lstStyle/>
          <a:p>
            <a:endParaRPr lang="en-US"/>
          </a:p>
        </p:txBody>
      </p:sp>
      <p:sp>
        <p:nvSpPr>
          <p:cNvPr id="20486" name="Oval 11"/>
          <p:cNvSpPr>
            <a:spLocks noChangeArrowheads="1"/>
          </p:cNvSpPr>
          <p:nvPr/>
        </p:nvSpPr>
        <p:spPr bwMode="auto">
          <a:xfrm>
            <a:off x="5334000" y="6248400"/>
            <a:ext cx="2209800" cy="381000"/>
          </a:xfrm>
          <a:prstGeom prst="ellipse">
            <a:avLst/>
          </a:prstGeom>
          <a:noFill/>
          <a:ln w="57150">
            <a:solidFill>
              <a:schemeClr val="accent2"/>
            </a:solidFill>
            <a:round/>
            <a:headEnd/>
            <a:tailEnd/>
          </a:ln>
        </p:spPr>
        <p:txBody>
          <a:bodyPr wrap="none" anchor="ctr"/>
          <a:lstStyle/>
          <a:p>
            <a:endParaRPr lang="en-US"/>
          </a:p>
        </p:txBody>
      </p:sp>
      <p:pic>
        <p:nvPicPr>
          <p:cNvPr id="20487" name="Picture 12" descr="C:\WINDOWS\Desktop\Claims\enlarge.gif">
            <a:hlinkClick r:id="rId3" action="ppaction://hlinkfile"/>
          </p:cNvPr>
          <p:cNvPicPr>
            <a:picLocks noChangeAspect="1" noChangeArrowheads="1"/>
          </p:cNvPicPr>
          <p:nvPr/>
        </p:nvPicPr>
        <p:blipFill>
          <a:blip r:embed="rId4"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mtClean="0"/>
              <a:t>Weasel word claim</a:t>
            </a:r>
          </a:p>
        </p:txBody>
      </p:sp>
      <p:sp>
        <p:nvSpPr>
          <p:cNvPr id="21507" name="Rectangle 3"/>
          <p:cNvSpPr>
            <a:spLocks noGrp="1" noChangeArrowheads="1"/>
          </p:cNvSpPr>
          <p:nvPr>
            <p:ph type="body" sz="half" idx="1"/>
          </p:nvPr>
        </p:nvSpPr>
        <p:spPr/>
        <p:txBody>
          <a:bodyPr/>
          <a:lstStyle/>
          <a:p>
            <a:r>
              <a:rPr lang="en-US" smtClean="0"/>
              <a:t>Weasel words are used to make products seem special or unique.</a:t>
            </a:r>
          </a:p>
          <a:p>
            <a:endParaRPr lang="en-US" smtClean="0"/>
          </a:p>
          <a:p>
            <a:r>
              <a:rPr lang="en-US" smtClean="0"/>
              <a:t>Some of the most common weasel words are listed to the right.</a:t>
            </a:r>
          </a:p>
        </p:txBody>
      </p:sp>
      <p:sp>
        <p:nvSpPr>
          <p:cNvPr id="21508" name="WordArt 6"/>
          <p:cNvSpPr>
            <a:spLocks noChangeArrowheads="1" noChangeShapeType="1" noTextEdit="1"/>
          </p:cNvSpPr>
          <p:nvPr/>
        </p:nvSpPr>
        <p:spPr bwMode="auto">
          <a:xfrm>
            <a:off x="4191000" y="1447800"/>
            <a:ext cx="2520950" cy="1065213"/>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rPr>
              <a:t>Helps</a:t>
            </a:r>
          </a:p>
        </p:txBody>
      </p:sp>
      <p:sp>
        <p:nvSpPr>
          <p:cNvPr id="21509" name="WordArt 9" descr="Narrow vertical"/>
          <p:cNvSpPr>
            <a:spLocks noChangeArrowheads="1" noChangeShapeType="1" noTextEdit="1"/>
          </p:cNvSpPr>
          <p:nvPr/>
        </p:nvSpPr>
        <p:spPr bwMode="auto">
          <a:xfrm>
            <a:off x="6096000" y="4419600"/>
            <a:ext cx="2667000" cy="1084263"/>
          </a:xfrm>
          <a:prstGeom prst="rect">
            <a:avLst/>
          </a:prstGeom>
        </p:spPr>
        <p:txBody>
          <a:bodyPr wrap="none" fromWordArt="1">
            <a:prstTxWarp prst="textCurveUp">
              <a:avLst>
                <a:gd name="adj" fmla="val 40356"/>
              </a:avLst>
            </a:prstTxWarp>
          </a:bodyPr>
          <a:lstStyle/>
          <a:p>
            <a:pPr algn="ctr"/>
            <a:r>
              <a:rPr lang="en-US" sz="3600" kern="10">
                <a:ln w="12700">
                  <a:solidFill>
                    <a:srgbClr val="000000"/>
                  </a:solidFill>
                  <a:round/>
                  <a:headEnd/>
                  <a:tailEnd/>
                </a:ln>
                <a:pattFill prst="dashHorz">
                  <a:fgClr>
                    <a:srgbClr val="808080"/>
                  </a:fgClr>
                  <a:bgClr>
                    <a:srgbClr val="FFFF00"/>
                  </a:bgClr>
                </a:pattFill>
                <a:effectLst>
                  <a:outerShdw dist="45791" dir="2021404" algn="ctr" rotWithShape="0">
                    <a:srgbClr val="808080"/>
                  </a:outerShdw>
                </a:effectLst>
                <a:latin typeface="Arial Black"/>
              </a:rPr>
              <a:t>Fortified</a:t>
            </a:r>
          </a:p>
        </p:txBody>
      </p:sp>
      <p:sp>
        <p:nvSpPr>
          <p:cNvPr id="21510" name="WordArt 10"/>
          <p:cNvSpPr>
            <a:spLocks noChangeArrowheads="1" noChangeShapeType="1" noTextEdit="1"/>
          </p:cNvSpPr>
          <p:nvPr/>
        </p:nvSpPr>
        <p:spPr bwMode="auto">
          <a:xfrm>
            <a:off x="6858000" y="2895600"/>
            <a:ext cx="1657350" cy="1314450"/>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Impact"/>
              </a:rPr>
              <a:t>Enriched</a:t>
            </a:r>
          </a:p>
        </p:txBody>
      </p:sp>
      <p:sp>
        <p:nvSpPr>
          <p:cNvPr id="21511" name="WordArt 11"/>
          <p:cNvSpPr>
            <a:spLocks noChangeArrowheads="1" noChangeShapeType="1" noTextEdit="1"/>
          </p:cNvSpPr>
          <p:nvPr/>
        </p:nvSpPr>
        <p:spPr bwMode="auto">
          <a:xfrm>
            <a:off x="4648200" y="2590800"/>
            <a:ext cx="1828800" cy="990600"/>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gradFill rotWithShape="1">
                  <a:gsLst>
                    <a:gs pos="0">
                      <a:srgbClr val="FFFFCC"/>
                    </a:gs>
                    <a:gs pos="100000">
                      <a:srgbClr val="FF9999"/>
                    </a:gs>
                  </a:gsLst>
                  <a:lin ang="5400000" scaled="1"/>
                </a:gradFill>
                <a:latin typeface="Andy"/>
              </a:rPr>
              <a:t>Many</a:t>
            </a:r>
          </a:p>
        </p:txBody>
      </p:sp>
      <p:sp>
        <p:nvSpPr>
          <p:cNvPr id="21512" name="WordArt 12"/>
          <p:cNvSpPr>
            <a:spLocks noChangeArrowheads="1" noChangeShapeType="1" noTextEdit="1"/>
          </p:cNvSpPr>
          <p:nvPr/>
        </p:nvSpPr>
        <p:spPr bwMode="auto">
          <a:xfrm>
            <a:off x="4800600" y="5867400"/>
            <a:ext cx="3810000" cy="6477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Black"/>
              </a:rPr>
              <a:t>Virtually</a:t>
            </a:r>
          </a:p>
        </p:txBody>
      </p:sp>
      <p:sp>
        <p:nvSpPr>
          <p:cNvPr id="21513" name="WordArt 14"/>
          <p:cNvSpPr>
            <a:spLocks noChangeArrowheads="1" noChangeShapeType="1" noTextEdit="1"/>
          </p:cNvSpPr>
          <p:nvPr/>
        </p:nvSpPr>
        <p:spPr bwMode="auto">
          <a:xfrm>
            <a:off x="4495800" y="3886200"/>
            <a:ext cx="1276350" cy="11430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a:rPr>
              <a:t>Can be</a:t>
            </a:r>
          </a:p>
        </p:txBody>
      </p:sp>
      <p:sp>
        <p:nvSpPr>
          <p:cNvPr id="21514" name="WordArt 16"/>
          <p:cNvSpPr>
            <a:spLocks noChangeArrowheads="1" noChangeShapeType="1" noTextEdit="1"/>
          </p:cNvSpPr>
          <p:nvPr/>
        </p:nvSpPr>
        <p:spPr bwMode="auto">
          <a:xfrm>
            <a:off x="7162800" y="1524000"/>
            <a:ext cx="1343025" cy="6477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Black"/>
              </a:rPr>
              <a:t>Up to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mtClean="0"/>
              <a:t>Weasel word claim</a:t>
            </a:r>
          </a:p>
        </p:txBody>
      </p:sp>
      <p:sp>
        <p:nvSpPr>
          <p:cNvPr id="22531" name="Rectangle 3"/>
          <p:cNvSpPr>
            <a:spLocks noGrp="1" noChangeArrowheads="1"/>
          </p:cNvSpPr>
          <p:nvPr>
            <p:ph type="body" sz="half" idx="1"/>
          </p:nvPr>
        </p:nvSpPr>
        <p:spPr>
          <a:xfrm>
            <a:off x="457200" y="2667000"/>
            <a:ext cx="4038600" cy="2552700"/>
          </a:xfrm>
        </p:spPr>
        <p:txBody>
          <a:bodyPr/>
          <a:lstStyle/>
          <a:p>
            <a:r>
              <a:rPr lang="en-US" smtClean="0"/>
              <a:t>The ad says Cascade gets dishes “virtually  spotless”.  The advertiser hopes we remember the word spotless and forget the word virtually.   </a:t>
            </a:r>
          </a:p>
        </p:txBody>
      </p:sp>
      <p:pic>
        <p:nvPicPr>
          <p:cNvPr id="22532" name="Picture 15" descr="S:\Claims\cascade.jpg"/>
          <p:cNvPicPr>
            <a:picLocks noChangeAspect="1" noChangeArrowheads="1"/>
          </p:cNvPicPr>
          <p:nvPr/>
        </p:nvPicPr>
        <p:blipFill>
          <a:blip r:embed="rId2" cstate="print"/>
          <a:srcRect/>
          <a:stretch>
            <a:fillRect/>
          </a:stretch>
        </p:blipFill>
        <p:spPr bwMode="auto">
          <a:xfrm>
            <a:off x="4724400" y="1371600"/>
            <a:ext cx="3797300" cy="5181600"/>
          </a:xfrm>
          <a:prstGeom prst="rect">
            <a:avLst/>
          </a:prstGeom>
          <a:noFill/>
          <a:ln w="9525">
            <a:noFill/>
            <a:miter lim="800000"/>
            <a:headEnd/>
            <a:tailEnd/>
          </a:ln>
        </p:spPr>
      </p:pic>
      <p:sp>
        <p:nvSpPr>
          <p:cNvPr id="22533" name="Line 16"/>
          <p:cNvSpPr>
            <a:spLocks noChangeShapeType="1"/>
          </p:cNvSpPr>
          <p:nvPr/>
        </p:nvSpPr>
        <p:spPr bwMode="auto">
          <a:xfrm>
            <a:off x="4191000" y="3505200"/>
            <a:ext cx="1524000" cy="1524000"/>
          </a:xfrm>
          <a:prstGeom prst="line">
            <a:avLst/>
          </a:prstGeom>
          <a:noFill/>
          <a:ln w="57150">
            <a:solidFill>
              <a:schemeClr val="accent2"/>
            </a:solidFill>
            <a:round/>
            <a:headEnd/>
            <a:tailEnd type="triangle" w="med" len="med"/>
          </a:ln>
        </p:spPr>
        <p:txBody>
          <a:bodyPr wrap="none" anchor="ctr"/>
          <a:lstStyle/>
          <a:p>
            <a:endParaRPr lang="en-US"/>
          </a:p>
        </p:txBody>
      </p:sp>
      <p:sp>
        <p:nvSpPr>
          <p:cNvPr id="22534" name="Oval 17"/>
          <p:cNvSpPr>
            <a:spLocks noChangeArrowheads="1"/>
          </p:cNvSpPr>
          <p:nvPr/>
        </p:nvSpPr>
        <p:spPr bwMode="auto">
          <a:xfrm>
            <a:off x="5562600" y="4953000"/>
            <a:ext cx="2362200" cy="1066800"/>
          </a:xfrm>
          <a:prstGeom prst="ellipse">
            <a:avLst/>
          </a:prstGeom>
          <a:noFill/>
          <a:ln w="57150">
            <a:solidFill>
              <a:schemeClr val="accent2"/>
            </a:solidFill>
            <a:round/>
            <a:headEnd/>
            <a:tailEnd/>
          </a:ln>
        </p:spPr>
        <p:txBody>
          <a:bodyPr wrap="none" anchor="ctr"/>
          <a:lstStyle/>
          <a:p>
            <a:endParaRPr lang="en-US"/>
          </a:p>
        </p:txBody>
      </p:sp>
      <p:sp>
        <p:nvSpPr>
          <p:cNvPr id="22535" name="WordArt 18"/>
          <p:cNvSpPr>
            <a:spLocks noChangeArrowheads="1" noChangeShapeType="1" noTextEdit="1"/>
          </p:cNvSpPr>
          <p:nvPr/>
        </p:nvSpPr>
        <p:spPr bwMode="auto">
          <a:xfrm>
            <a:off x="685800" y="1905000"/>
            <a:ext cx="3810000" cy="6477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Black"/>
              </a:rPr>
              <a:t>Virtually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p:txBody>
          <a:bodyPr/>
          <a:lstStyle/>
          <a:p>
            <a:r>
              <a:rPr lang="en-US" smtClean="0"/>
              <a:t>Important note</a:t>
            </a:r>
          </a:p>
        </p:txBody>
      </p:sp>
      <p:sp>
        <p:nvSpPr>
          <p:cNvPr id="5123" name="Rectangle 1027"/>
          <p:cNvSpPr>
            <a:spLocks noGrp="1" noChangeArrowheads="1"/>
          </p:cNvSpPr>
          <p:nvPr>
            <p:ph type="body" idx="1"/>
          </p:nvPr>
        </p:nvSpPr>
        <p:spPr/>
        <p:txBody>
          <a:bodyPr/>
          <a:lstStyle/>
          <a:p>
            <a:r>
              <a:rPr lang="en-US" smtClean="0"/>
              <a:t>Don’t forget to fill out the worksheet entitled “Recognizing Appeals and Claims” as you complete this activity.</a:t>
            </a:r>
          </a:p>
          <a:p>
            <a:endParaRPr lang="en-US" smtClean="0"/>
          </a:p>
          <a:p>
            <a:r>
              <a:rPr lang="en-US" smtClean="0"/>
              <a:t>I will be looking for you to show that you thought about the questions and gave meaningful answers.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mtClean="0"/>
              <a:t>Weasel word claim</a:t>
            </a:r>
          </a:p>
        </p:txBody>
      </p:sp>
      <p:sp>
        <p:nvSpPr>
          <p:cNvPr id="23555" name="Rectangle 3"/>
          <p:cNvSpPr>
            <a:spLocks noGrp="1" noChangeArrowheads="1"/>
          </p:cNvSpPr>
          <p:nvPr>
            <p:ph type="body" sz="half" idx="1"/>
          </p:nvPr>
        </p:nvSpPr>
        <p:spPr>
          <a:xfrm>
            <a:off x="457200" y="2819400"/>
            <a:ext cx="4013200" cy="3124200"/>
          </a:xfrm>
        </p:spPr>
        <p:txBody>
          <a:bodyPr/>
          <a:lstStyle/>
          <a:p>
            <a:r>
              <a:rPr lang="en-US" smtClean="0"/>
              <a:t>What weasel word is used here?</a:t>
            </a:r>
          </a:p>
        </p:txBody>
      </p:sp>
      <p:pic>
        <p:nvPicPr>
          <p:cNvPr id="23556" name="Picture 11" descr="S:\Claims\beano.gif"/>
          <p:cNvPicPr>
            <a:picLocks noChangeAspect="1" noChangeArrowheads="1"/>
          </p:cNvPicPr>
          <p:nvPr/>
        </p:nvPicPr>
        <p:blipFill>
          <a:blip r:embed="rId2" cstate="print"/>
          <a:srcRect/>
          <a:stretch>
            <a:fillRect/>
          </a:stretch>
        </p:blipFill>
        <p:spPr bwMode="auto">
          <a:xfrm>
            <a:off x="3886200" y="2286000"/>
            <a:ext cx="4953000" cy="35306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mtClean="0"/>
              <a:t>Is that all?</a:t>
            </a:r>
          </a:p>
        </p:txBody>
      </p:sp>
      <p:sp>
        <p:nvSpPr>
          <p:cNvPr id="24579" name="Rectangle 3"/>
          <p:cNvSpPr>
            <a:spLocks noGrp="1" noChangeArrowheads="1"/>
          </p:cNvSpPr>
          <p:nvPr>
            <p:ph type="body" idx="1"/>
          </p:nvPr>
        </p:nvSpPr>
        <p:spPr>
          <a:xfrm>
            <a:off x="228600" y="1752600"/>
            <a:ext cx="8610600" cy="4305300"/>
          </a:xfrm>
        </p:spPr>
        <p:txBody>
          <a:bodyPr/>
          <a:lstStyle/>
          <a:p>
            <a:r>
              <a:rPr lang="en-US" smtClean="0"/>
              <a:t>Advertisers do employ more than just the appeals and claims listed, and they frequently use more that one appeal or claim in each advertisement. </a:t>
            </a:r>
          </a:p>
          <a:p>
            <a:r>
              <a:rPr lang="en-US" smtClean="0"/>
              <a:t>Use what you learned to figure out the different appeals and claims used in each of the following six ads.  Some ads have more than one appeal or claim.  Find at least one claim or appeal for each ad.</a:t>
            </a:r>
          </a:p>
          <a:p>
            <a:endParaRPr lang="en-US" smtClean="0"/>
          </a:p>
          <a:p>
            <a:endParaRPr lang="en-US" smtClean="0"/>
          </a:p>
          <a:p>
            <a:endParaRPr lang="en-US" smtClean="0"/>
          </a:p>
          <a:p>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sz="quarter"/>
          </p:nvPr>
        </p:nvSpPr>
        <p:spPr/>
        <p:txBody>
          <a:bodyPr/>
          <a:lstStyle/>
          <a:p>
            <a:r>
              <a:rPr lang="en-US" smtClean="0"/>
              <a:t>Ad number one</a:t>
            </a:r>
          </a:p>
        </p:txBody>
      </p:sp>
      <p:pic>
        <p:nvPicPr>
          <p:cNvPr id="25603" name="Picture 35" descr="S:\Claims\soap3.jpg">
            <a:hlinkClick r:id="rId2"/>
          </p:cNvPr>
          <p:cNvPicPr>
            <a:picLocks noChangeAspect="1" noChangeArrowheads="1"/>
          </p:cNvPicPr>
          <p:nvPr/>
        </p:nvPicPr>
        <p:blipFill>
          <a:blip r:embed="rId3" cstate="print"/>
          <a:srcRect/>
          <a:stretch>
            <a:fillRect/>
          </a:stretch>
        </p:blipFill>
        <p:spPr bwMode="auto">
          <a:xfrm>
            <a:off x="3581400" y="1371600"/>
            <a:ext cx="2209800" cy="4876800"/>
          </a:xfrm>
          <a:prstGeom prst="rect">
            <a:avLst/>
          </a:prstGeom>
          <a:noFill/>
          <a:ln w="9525">
            <a:noFill/>
            <a:miter lim="800000"/>
            <a:headEnd/>
            <a:tailEnd/>
          </a:ln>
        </p:spPr>
      </p:pic>
      <p:sp>
        <p:nvSpPr>
          <p:cNvPr id="25604" name="Text Box 36"/>
          <p:cNvSpPr txBox="1">
            <a:spLocks noChangeArrowheads="1"/>
          </p:cNvSpPr>
          <p:nvPr/>
        </p:nvSpPr>
        <p:spPr bwMode="auto">
          <a:xfrm>
            <a:off x="6800850" y="3541713"/>
            <a:ext cx="1620838" cy="290512"/>
          </a:xfrm>
          <a:prstGeom prst="rect">
            <a:avLst/>
          </a:prstGeom>
          <a:noFill/>
          <a:ln w="9525">
            <a:noFill/>
            <a:miter lim="800000"/>
            <a:headEnd/>
            <a:tailEnd/>
          </a:ln>
        </p:spPr>
        <p:txBody>
          <a:bodyPr wrap="none">
            <a:spAutoFit/>
          </a:bodyPr>
          <a:lstStyle/>
          <a:p>
            <a:r>
              <a:rPr lang="en-US" sz="1300" b="1">
                <a:solidFill>
                  <a:schemeClr val="bg1"/>
                </a:solidFill>
                <a:latin typeface="Arial" charset="0"/>
              </a:rPr>
              <a:t>Ad for sunglasses</a:t>
            </a:r>
          </a:p>
        </p:txBody>
      </p:sp>
      <p:pic>
        <p:nvPicPr>
          <p:cNvPr id="25605" name="Picture 38"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sz="quarter"/>
          </p:nvPr>
        </p:nvSpPr>
        <p:spPr/>
        <p:txBody>
          <a:bodyPr/>
          <a:lstStyle/>
          <a:p>
            <a:r>
              <a:rPr lang="en-US" smtClean="0"/>
              <a:t>Ad number two</a:t>
            </a:r>
          </a:p>
        </p:txBody>
      </p:sp>
      <p:pic>
        <p:nvPicPr>
          <p:cNvPr id="26627" name="Picture 11" descr="S:\Claims\fit.jpg">
            <a:hlinkClick r:id="rId2"/>
          </p:cNvPr>
          <p:cNvPicPr>
            <a:picLocks noChangeAspect="1" noChangeArrowheads="1"/>
          </p:cNvPicPr>
          <p:nvPr/>
        </p:nvPicPr>
        <p:blipFill>
          <a:blip r:embed="rId3" cstate="print"/>
          <a:srcRect/>
          <a:stretch>
            <a:fillRect/>
          </a:stretch>
        </p:blipFill>
        <p:spPr bwMode="auto">
          <a:xfrm>
            <a:off x="3025775" y="1295400"/>
            <a:ext cx="3756025" cy="5257800"/>
          </a:xfrm>
          <a:prstGeom prst="rect">
            <a:avLst/>
          </a:prstGeom>
          <a:noFill/>
          <a:ln w="9525">
            <a:noFill/>
            <a:miter lim="800000"/>
            <a:headEnd/>
            <a:tailEnd/>
          </a:ln>
        </p:spPr>
      </p:pic>
      <p:sp>
        <p:nvSpPr>
          <p:cNvPr id="26628" name="Text Box 16"/>
          <p:cNvSpPr txBox="1">
            <a:spLocks noChangeArrowheads="1"/>
          </p:cNvSpPr>
          <p:nvPr/>
        </p:nvSpPr>
        <p:spPr bwMode="auto">
          <a:xfrm>
            <a:off x="6800850" y="3541713"/>
            <a:ext cx="1620838" cy="290512"/>
          </a:xfrm>
          <a:prstGeom prst="rect">
            <a:avLst/>
          </a:prstGeom>
          <a:noFill/>
          <a:ln w="9525">
            <a:noFill/>
            <a:miter lim="800000"/>
            <a:headEnd/>
            <a:tailEnd/>
          </a:ln>
        </p:spPr>
        <p:txBody>
          <a:bodyPr wrap="none">
            <a:spAutoFit/>
          </a:bodyPr>
          <a:lstStyle/>
          <a:p>
            <a:r>
              <a:rPr lang="en-US" sz="1300" b="1">
                <a:solidFill>
                  <a:schemeClr val="bg1"/>
                </a:solidFill>
                <a:latin typeface="Arial" charset="0"/>
              </a:rPr>
              <a:t>Ad for sunglasses</a:t>
            </a:r>
          </a:p>
        </p:txBody>
      </p:sp>
      <p:pic>
        <p:nvPicPr>
          <p:cNvPr id="26629" name="Picture 18"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sz="quarter"/>
          </p:nvPr>
        </p:nvSpPr>
        <p:spPr/>
        <p:txBody>
          <a:bodyPr/>
          <a:lstStyle/>
          <a:p>
            <a:r>
              <a:rPr lang="en-US" smtClean="0"/>
              <a:t>Ad number three</a:t>
            </a:r>
          </a:p>
        </p:txBody>
      </p:sp>
      <p:pic>
        <p:nvPicPr>
          <p:cNvPr id="27651" name="Picture 10" descr="S:\Claims\sex3.jpg">
            <a:hlinkClick r:id="rId2"/>
          </p:cNvPr>
          <p:cNvPicPr>
            <a:picLocks noChangeAspect="1" noChangeArrowheads="1"/>
          </p:cNvPicPr>
          <p:nvPr/>
        </p:nvPicPr>
        <p:blipFill>
          <a:blip r:embed="rId3" cstate="print"/>
          <a:srcRect/>
          <a:stretch>
            <a:fillRect/>
          </a:stretch>
        </p:blipFill>
        <p:spPr bwMode="auto">
          <a:xfrm>
            <a:off x="3048000" y="1384300"/>
            <a:ext cx="3648075" cy="4940300"/>
          </a:xfrm>
          <a:prstGeom prst="rect">
            <a:avLst/>
          </a:prstGeom>
          <a:noFill/>
          <a:ln w="9525">
            <a:noFill/>
            <a:miter lim="800000"/>
            <a:headEnd/>
            <a:tailEnd/>
          </a:ln>
        </p:spPr>
      </p:pic>
      <p:sp>
        <p:nvSpPr>
          <p:cNvPr id="27652" name="Text Box 16"/>
          <p:cNvSpPr txBox="1">
            <a:spLocks noChangeArrowheads="1"/>
          </p:cNvSpPr>
          <p:nvPr/>
        </p:nvSpPr>
        <p:spPr bwMode="auto">
          <a:xfrm>
            <a:off x="3313113" y="5638800"/>
            <a:ext cx="3544887" cy="519113"/>
          </a:xfrm>
          <a:prstGeom prst="rect">
            <a:avLst/>
          </a:prstGeom>
          <a:noFill/>
          <a:ln w="9525">
            <a:noFill/>
            <a:miter lim="800000"/>
            <a:headEnd/>
            <a:tailEnd/>
          </a:ln>
        </p:spPr>
        <p:txBody>
          <a:bodyPr>
            <a:spAutoFit/>
          </a:bodyPr>
          <a:lstStyle/>
          <a:p>
            <a:r>
              <a:rPr lang="en-US" sz="2800">
                <a:solidFill>
                  <a:schemeClr val="bg1"/>
                </a:solidFill>
                <a:latin typeface="Arial" charset="0"/>
              </a:rPr>
              <a:t>Ad for sunglasses</a:t>
            </a:r>
          </a:p>
        </p:txBody>
      </p:sp>
      <p:pic>
        <p:nvPicPr>
          <p:cNvPr id="27653" name="Picture 18"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sz="quarter"/>
          </p:nvPr>
        </p:nvSpPr>
        <p:spPr/>
        <p:txBody>
          <a:bodyPr/>
          <a:lstStyle/>
          <a:p>
            <a:r>
              <a:rPr lang="en-US" smtClean="0"/>
              <a:t>Ad number four</a:t>
            </a:r>
          </a:p>
        </p:txBody>
      </p:sp>
      <p:pic>
        <p:nvPicPr>
          <p:cNvPr id="28675" name="Picture 12" descr="S:\Claims\tv.jpg">
            <a:hlinkClick r:id="rId2"/>
          </p:cNvPr>
          <p:cNvPicPr>
            <a:picLocks noChangeAspect="1" noChangeArrowheads="1"/>
          </p:cNvPicPr>
          <p:nvPr/>
        </p:nvPicPr>
        <p:blipFill>
          <a:blip r:embed="rId3" cstate="print"/>
          <a:srcRect/>
          <a:stretch>
            <a:fillRect/>
          </a:stretch>
        </p:blipFill>
        <p:spPr bwMode="auto">
          <a:xfrm>
            <a:off x="3276600" y="1371600"/>
            <a:ext cx="3522663" cy="5105400"/>
          </a:xfrm>
          <a:prstGeom prst="rect">
            <a:avLst/>
          </a:prstGeom>
          <a:noFill/>
          <a:ln w="9525">
            <a:noFill/>
            <a:miter lim="800000"/>
            <a:headEnd/>
            <a:tailEnd/>
          </a:ln>
        </p:spPr>
      </p:pic>
      <p:sp>
        <p:nvSpPr>
          <p:cNvPr id="28676" name="Rectangle 17"/>
          <p:cNvSpPr>
            <a:spLocks noChangeArrowheads="1"/>
          </p:cNvSpPr>
          <p:nvPr/>
        </p:nvSpPr>
        <p:spPr bwMode="auto">
          <a:xfrm>
            <a:off x="304800" y="2743200"/>
            <a:ext cx="2819400" cy="519113"/>
          </a:xfrm>
          <a:prstGeom prst="rect">
            <a:avLst/>
          </a:prstGeom>
          <a:noFill/>
          <a:ln w="9525">
            <a:noFill/>
            <a:miter lim="800000"/>
            <a:headEnd/>
            <a:tailEnd/>
          </a:ln>
        </p:spPr>
        <p:txBody>
          <a:bodyPr>
            <a:spAutoFit/>
          </a:bodyPr>
          <a:lstStyle/>
          <a:p>
            <a:endParaRPr lang="en-US" sz="2800">
              <a:latin typeface="Mom´sTypewriter" pitchFamily="2" charset="0"/>
            </a:endParaRPr>
          </a:p>
        </p:txBody>
      </p:sp>
      <p:pic>
        <p:nvPicPr>
          <p:cNvPr id="28677" name="Picture 18"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sz="quarter"/>
          </p:nvPr>
        </p:nvSpPr>
        <p:spPr/>
        <p:txBody>
          <a:bodyPr/>
          <a:lstStyle/>
          <a:p>
            <a:r>
              <a:rPr lang="en-US" smtClean="0"/>
              <a:t>Ad number five</a:t>
            </a:r>
          </a:p>
        </p:txBody>
      </p:sp>
      <p:pic>
        <p:nvPicPr>
          <p:cNvPr id="29699" name="Picture 13" descr="S:\Claims\tiger.jpg">
            <a:hlinkClick r:id="rId2"/>
          </p:cNvPr>
          <p:cNvPicPr>
            <a:picLocks noChangeAspect="1" noChangeArrowheads="1"/>
          </p:cNvPicPr>
          <p:nvPr/>
        </p:nvPicPr>
        <p:blipFill>
          <a:blip r:embed="rId3" cstate="print"/>
          <a:srcRect l="20589" t="3922" r="25000"/>
          <a:stretch>
            <a:fillRect/>
          </a:stretch>
        </p:blipFill>
        <p:spPr bwMode="auto">
          <a:xfrm>
            <a:off x="3124200" y="1447800"/>
            <a:ext cx="3644900" cy="5181600"/>
          </a:xfrm>
          <a:prstGeom prst="rect">
            <a:avLst/>
          </a:prstGeom>
          <a:noFill/>
          <a:ln w="9525">
            <a:noFill/>
            <a:miter lim="800000"/>
            <a:headEnd/>
            <a:tailEnd/>
          </a:ln>
        </p:spPr>
      </p:pic>
      <p:pic>
        <p:nvPicPr>
          <p:cNvPr id="29700" name="Picture 18"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sz="quarter"/>
          </p:nvPr>
        </p:nvSpPr>
        <p:spPr/>
        <p:txBody>
          <a:bodyPr/>
          <a:lstStyle/>
          <a:p>
            <a:r>
              <a:rPr lang="en-US" smtClean="0"/>
              <a:t>Ad number six</a:t>
            </a:r>
          </a:p>
        </p:txBody>
      </p:sp>
      <p:pic>
        <p:nvPicPr>
          <p:cNvPr id="30723" name="Picture 14" descr="S:\Claims\tide.jpg">
            <a:hlinkClick r:id="rId2"/>
          </p:cNvPr>
          <p:cNvPicPr>
            <a:picLocks noChangeAspect="1" noChangeArrowheads="1"/>
          </p:cNvPicPr>
          <p:nvPr/>
        </p:nvPicPr>
        <p:blipFill>
          <a:blip r:embed="rId3" cstate="print"/>
          <a:srcRect/>
          <a:stretch>
            <a:fillRect/>
          </a:stretch>
        </p:blipFill>
        <p:spPr bwMode="auto">
          <a:xfrm>
            <a:off x="3124200" y="1295400"/>
            <a:ext cx="3522663" cy="5143500"/>
          </a:xfrm>
          <a:prstGeom prst="rect">
            <a:avLst/>
          </a:prstGeom>
          <a:noFill/>
          <a:ln w="9525">
            <a:noFill/>
            <a:miter lim="800000"/>
            <a:headEnd/>
            <a:tailEnd/>
          </a:ln>
        </p:spPr>
      </p:pic>
      <p:pic>
        <p:nvPicPr>
          <p:cNvPr id="30724" name="Picture 18"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209800" y="3276600"/>
            <a:ext cx="6400800" cy="1295400"/>
          </a:xfrm>
        </p:spPr>
        <p:txBody>
          <a:bodyPr/>
          <a:lstStyle/>
          <a:p>
            <a:r>
              <a:rPr lang="en-US" smtClean="0"/>
              <a:t>Advertisers use claims and appeals to convince us to purchase their products.</a:t>
            </a:r>
          </a:p>
        </p:txBody>
      </p:sp>
      <p:sp>
        <p:nvSpPr>
          <p:cNvPr id="6147" name="AutoShape 13"/>
          <p:cNvSpPr>
            <a:spLocks noChangeArrowheads="1"/>
          </p:cNvSpPr>
          <p:nvPr/>
        </p:nvSpPr>
        <p:spPr bwMode="auto">
          <a:xfrm>
            <a:off x="228600" y="5029200"/>
            <a:ext cx="8686800" cy="1524000"/>
          </a:xfrm>
          <a:prstGeom prst="rightArrow">
            <a:avLst>
              <a:gd name="adj1" fmla="val 42778"/>
              <a:gd name="adj2" fmla="val 139967"/>
            </a:avLst>
          </a:prstGeom>
          <a:solidFill>
            <a:schemeClr val="accent1"/>
          </a:solidFill>
          <a:ln w="9525">
            <a:solidFill>
              <a:schemeClr val="tx1"/>
            </a:solidFill>
            <a:miter lim="800000"/>
            <a:headEnd/>
            <a:tailEnd/>
          </a:ln>
        </p:spPr>
        <p:txBody>
          <a:bodyPr wrap="none" anchor="ctr"/>
          <a:lstStyle/>
          <a:p>
            <a:endParaRPr lang="en-US"/>
          </a:p>
        </p:txBody>
      </p:sp>
      <p:sp>
        <p:nvSpPr>
          <p:cNvPr id="6148" name="Text Box 12"/>
          <p:cNvSpPr txBox="1">
            <a:spLocks noChangeArrowheads="1"/>
          </p:cNvSpPr>
          <p:nvPr/>
        </p:nvSpPr>
        <p:spPr bwMode="auto">
          <a:xfrm>
            <a:off x="228600" y="5526088"/>
            <a:ext cx="9202738" cy="457200"/>
          </a:xfrm>
          <a:prstGeom prst="rect">
            <a:avLst/>
          </a:prstGeom>
          <a:noFill/>
          <a:ln w="9525">
            <a:noFill/>
            <a:miter lim="800000"/>
            <a:headEnd/>
            <a:tailEnd/>
          </a:ln>
        </p:spPr>
        <p:txBody>
          <a:bodyPr>
            <a:spAutoFit/>
          </a:bodyPr>
          <a:lstStyle/>
          <a:p>
            <a:r>
              <a:rPr lang="en-US">
                <a:latin typeface="Arial" charset="0"/>
              </a:rPr>
              <a:t>Let’s take a closer look at each and view some samples ads.</a:t>
            </a:r>
            <a:endParaRPr lang="en-US" b="1">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mtClean="0"/>
              <a:t>Sex appeal</a:t>
            </a:r>
          </a:p>
        </p:txBody>
      </p:sp>
      <p:sp>
        <p:nvSpPr>
          <p:cNvPr id="7171" name="Rectangle 5"/>
          <p:cNvSpPr>
            <a:spLocks noGrp="1" noChangeArrowheads="1"/>
          </p:cNvSpPr>
          <p:nvPr>
            <p:ph type="body" sz="half" idx="1"/>
          </p:nvPr>
        </p:nvSpPr>
        <p:spPr>
          <a:xfrm>
            <a:off x="457200" y="2667000"/>
            <a:ext cx="4013200" cy="3390900"/>
          </a:xfrm>
        </p:spPr>
        <p:txBody>
          <a:bodyPr/>
          <a:lstStyle/>
          <a:p>
            <a:r>
              <a:rPr lang="en-US" sz="2800" smtClean="0"/>
              <a:t>Sex is used to sell the product.</a:t>
            </a:r>
          </a:p>
          <a:p>
            <a:endParaRPr lang="en-US" sz="2800" smtClean="0"/>
          </a:p>
          <a:p>
            <a:r>
              <a:rPr lang="en-US" sz="2800" smtClean="0"/>
              <a:t>Here a model is used to sell shoes. </a:t>
            </a:r>
          </a:p>
          <a:p>
            <a:endParaRPr lang="en-US" sz="2800" smtClean="0"/>
          </a:p>
          <a:p>
            <a:endParaRPr lang="en-US" sz="2800" smtClean="0"/>
          </a:p>
          <a:p>
            <a:endParaRPr lang="en-US" sz="2800" smtClean="0"/>
          </a:p>
        </p:txBody>
      </p:sp>
      <p:sp>
        <p:nvSpPr>
          <p:cNvPr id="7172" name="Text Box 7"/>
          <p:cNvSpPr txBox="1">
            <a:spLocks noChangeArrowheads="1"/>
          </p:cNvSpPr>
          <p:nvPr/>
        </p:nvSpPr>
        <p:spPr bwMode="auto">
          <a:xfrm>
            <a:off x="4860925" y="6213475"/>
            <a:ext cx="184150" cy="457200"/>
          </a:xfrm>
          <a:prstGeom prst="rect">
            <a:avLst/>
          </a:prstGeom>
          <a:noFill/>
          <a:ln w="9525">
            <a:noFill/>
            <a:miter lim="800000"/>
            <a:headEnd/>
            <a:tailEnd/>
          </a:ln>
        </p:spPr>
        <p:txBody>
          <a:bodyPr wrap="none">
            <a:spAutoFit/>
          </a:bodyPr>
          <a:lstStyle/>
          <a:p>
            <a:endParaRPr lang="en-US"/>
          </a:p>
        </p:txBody>
      </p:sp>
      <p:sp>
        <p:nvSpPr>
          <p:cNvPr id="7173" name="Text Box 9"/>
          <p:cNvSpPr txBox="1">
            <a:spLocks noChangeArrowheads="1"/>
          </p:cNvSpPr>
          <p:nvPr/>
        </p:nvSpPr>
        <p:spPr bwMode="auto">
          <a:xfrm>
            <a:off x="4556125" y="6213475"/>
            <a:ext cx="184150" cy="457200"/>
          </a:xfrm>
          <a:prstGeom prst="rect">
            <a:avLst/>
          </a:prstGeom>
          <a:noFill/>
          <a:ln w="9525">
            <a:noFill/>
            <a:miter lim="800000"/>
            <a:headEnd/>
            <a:tailEnd/>
          </a:ln>
        </p:spPr>
        <p:txBody>
          <a:bodyPr wrap="none">
            <a:spAutoFit/>
          </a:bodyPr>
          <a:lstStyle/>
          <a:p>
            <a:endParaRPr lang="en-US"/>
          </a:p>
        </p:txBody>
      </p:sp>
      <p:pic>
        <p:nvPicPr>
          <p:cNvPr id="7174" name="Picture 13" descr="S:\Claims\sex.jpg">
            <a:hlinkClick r:id="rId3" action="ppaction://hlinkfile"/>
          </p:cNvPr>
          <p:cNvPicPr>
            <a:picLocks noChangeAspect="1" noChangeArrowheads="1"/>
          </p:cNvPicPr>
          <p:nvPr/>
        </p:nvPicPr>
        <p:blipFill>
          <a:blip r:embed="rId4" cstate="print"/>
          <a:srcRect t="1563"/>
          <a:stretch>
            <a:fillRect/>
          </a:stretch>
        </p:blipFill>
        <p:spPr bwMode="auto">
          <a:xfrm>
            <a:off x="4800600" y="1447800"/>
            <a:ext cx="3586163" cy="480218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mtClean="0"/>
              <a:t>Snob appeal</a:t>
            </a:r>
          </a:p>
        </p:txBody>
      </p:sp>
      <p:sp>
        <p:nvSpPr>
          <p:cNvPr id="8195" name="Rectangle 3"/>
          <p:cNvSpPr>
            <a:spLocks noGrp="1" noChangeArrowheads="1"/>
          </p:cNvSpPr>
          <p:nvPr>
            <p:ph type="body" sz="half" idx="1"/>
          </p:nvPr>
        </p:nvSpPr>
        <p:spPr>
          <a:xfrm>
            <a:off x="457200" y="1905000"/>
            <a:ext cx="4267200" cy="4152900"/>
          </a:xfrm>
        </p:spPr>
        <p:txBody>
          <a:bodyPr/>
          <a:lstStyle/>
          <a:p>
            <a:r>
              <a:rPr lang="en-US" sz="2800" smtClean="0"/>
              <a:t>The consumer will join the ranks of the elite by using the product</a:t>
            </a:r>
          </a:p>
          <a:p>
            <a:endParaRPr lang="en-US" sz="2800" smtClean="0"/>
          </a:p>
          <a:p>
            <a:r>
              <a:rPr lang="en-US" sz="2800" smtClean="0"/>
              <a:t>The ad reads, “Extraordinary food for extraordinary dogs.”  A dog will join the ranks of the elite by eating this dog food.</a:t>
            </a:r>
          </a:p>
          <a:p>
            <a:endParaRPr lang="en-US" sz="2800" smtClean="0"/>
          </a:p>
        </p:txBody>
      </p:sp>
      <p:pic>
        <p:nvPicPr>
          <p:cNvPr id="8196" name="Picture 15" descr="S:\Claims\dog.jpg"/>
          <p:cNvPicPr>
            <a:picLocks noChangeAspect="1" noChangeArrowheads="1"/>
          </p:cNvPicPr>
          <p:nvPr>
            <p:ph type="clipArt" sz="half" idx="2"/>
          </p:nvPr>
        </p:nvPicPr>
        <p:blipFill>
          <a:blip r:embed="rId3" cstate="print"/>
          <a:srcRect/>
          <a:stretch>
            <a:fillRect/>
          </a:stretch>
        </p:blipFill>
        <p:spPr>
          <a:xfrm>
            <a:off x="4816475" y="1524000"/>
            <a:ext cx="3597275" cy="4953000"/>
          </a:xfrm>
        </p:spPr>
      </p:pic>
      <p:sp>
        <p:nvSpPr>
          <p:cNvPr id="8197" name="Line 16"/>
          <p:cNvSpPr>
            <a:spLocks noChangeShapeType="1"/>
          </p:cNvSpPr>
          <p:nvPr/>
        </p:nvSpPr>
        <p:spPr bwMode="auto">
          <a:xfrm>
            <a:off x="4572000" y="4572000"/>
            <a:ext cx="990600" cy="914400"/>
          </a:xfrm>
          <a:prstGeom prst="line">
            <a:avLst/>
          </a:prstGeom>
          <a:noFill/>
          <a:ln w="57150">
            <a:solidFill>
              <a:schemeClr val="accent2"/>
            </a:solidFill>
            <a:round/>
            <a:headEnd/>
            <a:tailEnd type="triangle" w="med" len="med"/>
          </a:ln>
        </p:spPr>
        <p:txBody>
          <a:bodyPr wrap="none" anchor="ctr"/>
          <a:lstStyle/>
          <a:p>
            <a:endParaRPr lang="en-US"/>
          </a:p>
        </p:txBody>
      </p:sp>
      <p:sp>
        <p:nvSpPr>
          <p:cNvPr id="8198" name="Oval 17"/>
          <p:cNvSpPr>
            <a:spLocks noChangeArrowheads="1"/>
          </p:cNvSpPr>
          <p:nvPr/>
        </p:nvSpPr>
        <p:spPr bwMode="auto">
          <a:xfrm>
            <a:off x="4800600" y="5638800"/>
            <a:ext cx="2514600" cy="838200"/>
          </a:xfrm>
          <a:prstGeom prst="ellipse">
            <a:avLst/>
          </a:prstGeom>
          <a:noFill/>
          <a:ln w="57150">
            <a:solidFill>
              <a:schemeClr val="accent2"/>
            </a:solidFill>
            <a:round/>
            <a:headEnd/>
            <a:tailEnd/>
          </a:ln>
        </p:spPr>
        <p:txBody>
          <a:bodyPr wrap="none" anchor="ctr"/>
          <a:lstStyle/>
          <a:p>
            <a:endParaRPr lang="en-US"/>
          </a:p>
        </p:txBody>
      </p:sp>
      <p:pic>
        <p:nvPicPr>
          <p:cNvPr id="8199" name="Picture 18"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362200" y="152400"/>
            <a:ext cx="6477000" cy="1219200"/>
          </a:xfrm>
        </p:spPr>
        <p:txBody>
          <a:bodyPr/>
          <a:lstStyle/>
          <a:p>
            <a:r>
              <a:rPr lang="en-US" smtClean="0"/>
              <a:t>Appeal to authority</a:t>
            </a:r>
          </a:p>
        </p:txBody>
      </p:sp>
      <p:sp>
        <p:nvSpPr>
          <p:cNvPr id="9219" name="Rectangle 3"/>
          <p:cNvSpPr>
            <a:spLocks noGrp="1" noChangeArrowheads="1"/>
          </p:cNvSpPr>
          <p:nvPr>
            <p:ph type="body" sz="half" idx="1"/>
          </p:nvPr>
        </p:nvSpPr>
        <p:spPr>
          <a:xfrm>
            <a:off x="228600" y="1905000"/>
            <a:ext cx="4572000" cy="3390900"/>
          </a:xfrm>
        </p:spPr>
        <p:txBody>
          <a:bodyPr/>
          <a:lstStyle/>
          <a:p>
            <a:r>
              <a:rPr lang="en-US" sz="2400" smtClean="0"/>
              <a:t>This selling device depends on a television star, an athlete, or other public personality to endorse an item. </a:t>
            </a:r>
          </a:p>
          <a:p>
            <a:endParaRPr lang="en-US" sz="2400" smtClean="0"/>
          </a:p>
          <a:p>
            <a:r>
              <a:rPr lang="en-US" sz="2400" smtClean="0"/>
              <a:t>Use of the product will make the consumer as wealthy, as famous, as talented, or as beautiful as the spokesperson.  </a:t>
            </a:r>
          </a:p>
          <a:p>
            <a:endParaRPr lang="en-US" sz="2800" smtClean="0"/>
          </a:p>
        </p:txBody>
      </p:sp>
      <p:pic>
        <p:nvPicPr>
          <p:cNvPr id="9220" name="Picture 5" descr="S:\Claims\actor3.jpg"/>
          <p:cNvPicPr>
            <a:picLocks noChangeAspect="1" noChangeArrowheads="1"/>
          </p:cNvPicPr>
          <p:nvPr/>
        </p:nvPicPr>
        <p:blipFill>
          <a:blip r:embed="rId3" cstate="print"/>
          <a:srcRect/>
          <a:stretch>
            <a:fillRect/>
          </a:stretch>
        </p:blipFill>
        <p:spPr bwMode="auto">
          <a:xfrm>
            <a:off x="4876800" y="1447800"/>
            <a:ext cx="3486150" cy="4903788"/>
          </a:xfrm>
          <a:prstGeom prst="rect">
            <a:avLst/>
          </a:prstGeom>
          <a:noFill/>
          <a:ln w="9525">
            <a:noFill/>
            <a:miter lim="800000"/>
            <a:headEnd/>
            <a:tailEnd/>
          </a:ln>
        </p:spPr>
      </p:pic>
      <p:pic>
        <p:nvPicPr>
          <p:cNvPr id="9221" name="Picture 7"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Plain folks appeal</a:t>
            </a:r>
          </a:p>
        </p:txBody>
      </p:sp>
      <p:sp>
        <p:nvSpPr>
          <p:cNvPr id="10243" name="Rectangle 3"/>
          <p:cNvSpPr>
            <a:spLocks noGrp="1" noChangeArrowheads="1"/>
          </p:cNvSpPr>
          <p:nvPr>
            <p:ph type="body" sz="half" idx="1"/>
          </p:nvPr>
        </p:nvSpPr>
        <p:spPr>
          <a:xfrm>
            <a:off x="457200" y="1905000"/>
            <a:ext cx="4013200" cy="4152900"/>
          </a:xfrm>
        </p:spPr>
        <p:txBody>
          <a:bodyPr/>
          <a:lstStyle/>
          <a:p>
            <a:r>
              <a:rPr lang="en-US" sz="2400" smtClean="0"/>
              <a:t>Reverse snob appeal applies here. In these ads the intent is to appeal to the average person.</a:t>
            </a:r>
          </a:p>
          <a:p>
            <a:endParaRPr lang="en-US" sz="2400" smtClean="0"/>
          </a:p>
          <a:p>
            <a:r>
              <a:rPr lang="en-US" sz="2400" smtClean="0"/>
              <a:t>This ad is geared toward women with average bodies.  It wants these women to believe the company has created a product with just them in mind.</a:t>
            </a:r>
            <a:endParaRPr lang="en-US" sz="2800" smtClean="0"/>
          </a:p>
          <a:p>
            <a:endParaRPr lang="en-US" sz="2800" smtClean="0"/>
          </a:p>
        </p:txBody>
      </p:sp>
      <p:pic>
        <p:nvPicPr>
          <p:cNvPr id="10244" name="Picture 7" descr="S:\Claims\swim.jpg"/>
          <p:cNvPicPr>
            <a:picLocks noChangeAspect="1" noChangeArrowheads="1"/>
          </p:cNvPicPr>
          <p:nvPr/>
        </p:nvPicPr>
        <p:blipFill>
          <a:blip r:embed="rId3" cstate="print"/>
          <a:srcRect/>
          <a:stretch>
            <a:fillRect/>
          </a:stretch>
        </p:blipFill>
        <p:spPr bwMode="auto">
          <a:xfrm>
            <a:off x="4724400" y="1447800"/>
            <a:ext cx="3535363" cy="4916488"/>
          </a:xfrm>
          <a:prstGeom prst="rect">
            <a:avLst/>
          </a:prstGeom>
          <a:noFill/>
          <a:ln w="9525">
            <a:noFill/>
            <a:miter lim="800000"/>
            <a:headEnd/>
            <a:tailEnd/>
          </a:ln>
        </p:spPr>
      </p:pic>
      <p:pic>
        <p:nvPicPr>
          <p:cNvPr id="10245" name="Picture 8"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26"/>
          <p:cNvSpPr>
            <a:spLocks noGrp="1" noChangeArrowheads="1"/>
          </p:cNvSpPr>
          <p:nvPr>
            <p:ph type="title"/>
          </p:nvPr>
        </p:nvSpPr>
        <p:spPr/>
        <p:txBody>
          <a:bodyPr/>
          <a:lstStyle/>
          <a:p>
            <a:r>
              <a:rPr lang="en-US" smtClean="0"/>
              <a:t>Bandwagon appeal</a:t>
            </a:r>
          </a:p>
        </p:txBody>
      </p:sp>
      <p:sp>
        <p:nvSpPr>
          <p:cNvPr id="11267" name="Rectangle 1027"/>
          <p:cNvSpPr>
            <a:spLocks noGrp="1" noChangeArrowheads="1"/>
          </p:cNvSpPr>
          <p:nvPr>
            <p:ph type="body" sz="half" idx="1"/>
          </p:nvPr>
        </p:nvSpPr>
        <p:spPr>
          <a:xfrm>
            <a:off x="228600" y="1981200"/>
            <a:ext cx="4241800" cy="4076700"/>
          </a:xfrm>
        </p:spPr>
        <p:txBody>
          <a:bodyPr/>
          <a:lstStyle/>
          <a:p>
            <a:r>
              <a:rPr lang="en-US" sz="2800" smtClean="0"/>
              <a:t>This appeal works because most of us don’t want to stand out by being different, and we want what others have.</a:t>
            </a:r>
          </a:p>
          <a:p>
            <a:endParaRPr lang="en-US" sz="2800" smtClean="0"/>
          </a:p>
          <a:p>
            <a:r>
              <a:rPr lang="en-US" sz="2800" smtClean="0"/>
              <a:t>The ad says that “Coke is the most asked-for soft drink in the world.”</a:t>
            </a:r>
            <a:r>
              <a:rPr lang="en-US" sz="2400" smtClean="0"/>
              <a:t> </a:t>
            </a:r>
          </a:p>
          <a:p>
            <a:endParaRPr lang="en-US" sz="2400" smtClean="0"/>
          </a:p>
          <a:p>
            <a:endParaRPr lang="en-US" sz="2800" smtClean="0"/>
          </a:p>
        </p:txBody>
      </p:sp>
      <p:pic>
        <p:nvPicPr>
          <p:cNvPr id="11268" name="Picture 1037" descr="S:\Claims\coke.jpg"/>
          <p:cNvPicPr>
            <a:picLocks noChangeAspect="1" noChangeArrowheads="1"/>
          </p:cNvPicPr>
          <p:nvPr>
            <p:ph type="clipArt" sz="half" idx="2"/>
          </p:nvPr>
        </p:nvPicPr>
        <p:blipFill>
          <a:blip r:embed="rId3" cstate="print"/>
          <a:srcRect/>
          <a:stretch>
            <a:fillRect/>
          </a:stretch>
        </p:blipFill>
        <p:spPr>
          <a:xfrm>
            <a:off x="5257800" y="1447800"/>
            <a:ext cx="3281363" cy="5067300"/>
          </a:xfrm>
        </p:spPr>
      </p:pic>
      <p:sp>
        <p:nvSpPr>
          <p:cNvPr id="11269" name="Line 1038"/>
          <p:cNvSpPr>
            <a:spLocks noChangeShapeType="1"/>
          </p:cNvSpPr>
          <p:nvPr/>
        </p:nvSpPr>
        <p:spPr bwMode="auto">
          <a:xfrm flipV="1">
            <a:off x="4343400" y="3581400"/>
            <a:ext cx="1600200" cy="1295400"/>
          </a:xfrm>
          <a:prstGeom prst="line">
            <a:avLst/>
          </a:prstGeom>
          <a:noFill/>
          <a:ln w="57150">
            <a:solidFill>
              <a:schemeClr val="accent2"/>
            </a:solidFill>
            <a:round/>
            <a:headEnd/>
            <a:tailEnd type="triangle" w="med" len="med"/>
          </a:ln>
        </p:spPr>
        <p:txBody>
          <a:bodyPr wrap="none" anchor="ctr"/>
          <a:lstStyle/>
          <a:p>
            <a:endParaRPr lang="en-US"/>
          </a:p>
        </p:txBody>
      </p:sp>
      <p:sp>
        <p:nvSpPr>
          <p:cNvPr id="11270" name="Oval 1039"/>
          <p:cNvSpPr>
            <a:spLocks noChangeArrowheads="1"/>
          </p:cNvSpPr>
          <p:nvPr/>
        </p:nvSpPr>
        <p:spPr bwMode="auto">
          <a:xfrm>
            <a:off x="6096000" y="2667000"/>
            <a:ext cx="1676400" cy="1447800"/>
          </a:xfrm>
          <a:prstGeom prst="ellipse">
            <a:avLst/>
          </a:prstGeom>
          <a:noFill/>
          <a:ln w="57150">
            <a:solidFill>
              <a:schemeClr val="accent2"/>
            </a:solidFill>
            <a:round/>
            <a:headEnd/>
            <a:tailEnd/>
          </a:ln>
        </p:spPr>
        <p:txBody>
          <a:bodyPr wrap="none" anchor="ctr"/>
          <a:lstStyle/>
          <a:p>
            <a:endParaRPr lang="en-US"/>
          </a:p>
        </p:txBody>
      </p:sp>
      <p:pic>
        <p:nvPicPr>
          <p:cNvPr id="11271" name="Picture 1040" descr="C:\WINDOWS\Desktop\Claims\enlarge.gif">
            <a:hlinkClick r:id="rId4" action="ppaction://hlinkfile"/>
          </p:cNvPr>
          <p:cNvPicPr>
            <a:picLocks noChangeAspect="1" noChangeArrowheads="1"/>
          </p:cNvPicPr>
          <p:nvPr/>
        </p:nvPicPr>
        <p:blipFill>
          <a:blip r:embed="rId5" cstate="print"/>
          <a:srcRect/>
          <a:stretch>
            <a:fillRect/>
          </a:stretch>
        </p:blipFill>
        <p:spPr bwMode="auto">
          <a:xfrm>
            <a:off x="7543800" y="6057900"/>
            <a:ext cx="1600200" cy="8001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590800" y="533400"/>
            <a:ext cx="6172200" cy="1219200"/>
          </a:xfrm>
        </p:spPr>
        <p:txBody>
          <a:bodyPr/>
          <a:lstStyle/>
          <a:p>
            <a:r>
              <a:rPr lang="en-US" smtClean="0"/>
              <a:t>And now for the claims...</a:t>
            </a:r>
          </a:p>
        </p:txBody>
      </p:sp>
      <p:sp>
        <p:nvSpPr>
          <p:cNvPr id="12291" name="Rectangle 3"/>
          <p:cNvSpPr>
            <a:spLocks noGrp="1" noChangeArrowheads="1"/>
          </p:cNvSpPr>
          <p:nvPr>
            <p:ph type="body" sz="half" idx="1"/>
          </p:nvPr>
        </p:nvSpPr>
        <p:spPr>
          <a:xfrm>
            <a:off x="457200" y="2667000"/>
            <a:ext cx="4013200" cy="3390900"/>
          </a:xfrm>
        </p:spPr>
        <p:txBody>
          <a:bodyPr/>
          <a:lstStyle/>
          <a:p>
            <a:endParaRPr lang="en-US" sz="2800" smtClean="0"/>
          </a:p>
          <a:p>
            <a:endParaRPr lang="en-US" sz="2800" smtClean="0"/>
          </a:p>
          <a:p>
            <a:endParaRPr lang="en-US" sz="2800" smtClean="0"/>
          </a:p>
        </p:txBody>
      </p:sp>
      <p:sp>
        <p:nvSpPr>
          <p:cNvPr id="12292" name="AutoShape 6"/>
          <p:cNvSpPr>
            <a:spLocks noChangeArrowheads="1"/>
          </p:cNvSpPr>
          <p:nvPr/>
        </p:nvSpPr>
        <p:spPr bwMode="auto">
          <a:xfrm>
            <a:off x="685800" y="2743200"/>
            <a:ext cx="7924800" cy="2895600"/>
          </a:xfrm>
          <a:prstGeom prst="irregularSeal2">
            <a:avLst/>
          </a:prstGeom>
          <a:solidFill>
            <a:schemeClr val="accent1"/>
          </a:solidFill>
          <a:ln w="9525">
            <a:solidFill>
              <a:schemeClr val="tx1"/>
            </a:solidFill>
            <a:miter lim="800000"/>
            <a:headEnd/>
            <a:tailEnd/>
          </a:ln>
        </p:spPr>
        <p:txBody>
          <a:bodyPr wrap="none" anchor="ctr"/>
          <a:lstStyle/>
          <a:p>
            <a:endParaRPr lang="en-US"/>
          </a:p>
        </p:txBody>
      </p:sp>
      <p:sp>
        <p:nvSpPr>
          <p:cNvPr id="12293" name="WordArt 5"/>
          <p:cNvSpPr>
            <a:spLocks noChangeArrowheads="1" noChangeShapeType="1" noTextEdit="1"/>
          </p:cNvSpPr>
          <p:nvPr/>
        </p:nvSpPr>
        <p:spPr bwMode="auto">
          <a:xfrm>
            <a:off x="1676400" y="3124200"/>
            <a:ext cx="5867400" cy="2090738"/>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rPr>
              <a:t>Claims</a:t>
            </a:r>
          </a:p>
        </p:txBody>
      </p:sp>
    </p:spTree>
  </p:cSld>
  <p:clrMapOvr>
    <a:masterClrMapping/>
  </p:clrMapOvr>
</p:sld>
</file>

<file path=ppt/theme/theme1.xml><?xml version="1.0" encoding="utf-8"?>
<a:theme xmlns:a="http://schemas.openxmlformats.org/drawingml/2006/main" name="Contemporary Portrait">
  <a:themeElements>
    <a:clrScheme name="">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3366FF"/>
      </a:hlink>
      <a:folHlink>
        <a:srgbClr val="3366FF"/>
      </a:folHlink>
    </a:clrScheme>
    <a:fontScheme name="Contemporary Portrait">
      <a:majorFont>
        <a:latin typeface="Mom´sTypewriter"/>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2521</TotalTime>
  <Words>722</Words>
  <Application>Microsoft Office PowerPoint</Application>
  <PresentationFormat>On-screen Show (4:3)</PresentationFormat>
  <Paragraphs>103</Paragraphs>
  <Slides>27</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4" baseType="lpstr">
      <vt:lpstr>Times New Roman</vt:lpstr>
      <vt:lpstr>Arial</vt:lpstr>
      <vt:lpstr>Mom´sTypewriter</vt:lpstr>
      <vt:lpstr>Monotype Sorts</vt:lpstr>
      <vt:lpstr>Arial Black</vt:lpstr>
      <vt:lpstr>Contemporary Portrait</vt:lpstr>
      <vt:lpstr>Microsoft PhotoDraw Picture</vt:lpstr>
      <vt:lpstr>Recognizing Appeals and Claims</vt:lpstr>
      <vt:lpstr>Important note</vt:lpstr>
      <vt:lpstr>Advertisers use claims and appeals to convince us to purchase their products.</vt:lpstr>
      <vt:lpstr>Sex appeal</vt:lpstr>
      <vt:lpstr>Snob appeal</vt:lpstr>
      <vt:lpstr>Appeal to authority</vt:lpstr>
      <vt:lpstr>Plain folks appeal</vt:lpstr>
      <vt:lpstr>Bandwagon appeal</vt:lpstr>
      <vt:lpstr>And now for the claims...</vt:lpstr>
      <vt:lpstr>Scientific or statistical claim</vt:lpstr>
      <vt:lpstr>Scientific or statistical claim</vt:lpstr>
      <vt:lpstr>Compliment the consumer claim</vt:lpstr>
      <vt:lpstr>Compliment the consumer claim</vt:lpstr>
      <vt:lpstr>Rhetorical question claim</vt:lpstr>
      <vt:lpstr>Rhetorical question claim</vt:lpstr>
      <vt:lpstr>Unfinished claim</vt:lpstr>
      <vt:lpstr>Unfinished claim</vt:lpstr>
      <vt:lpstr>Weasel word claim</vt:lpstr>
      <vt:lpstr>Weasel word claim</vt:lpstr>
      <vt:lpstr>Weasel word claim</vt:lpstr>
      <vt:lpstr>Is that all?</vt:lpstr>
      <vt:lpstr>Ad number one</vt:lpstr>
      <vt:lpstr>Ad number two</vt:lpstr>
      <vt:lpstr>Ad number three</vt:lpstr>
      <vt:lpstr>Ad number four</vt:lpstr>
      <vt:lpstr>Ad number five</vt:lpstr>
      <vt:lpstr>Ad number six</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Read an AD</dc:title>
  <dc:creator>Ryan Leigh Anderson</dc:creator>
  <cp:lastModifiedBy>Deb Bass</cp:lastModifiedBy>
  <cp:revision>65</cp:revision>
  <dcterms:created xsi:type="dcterms:W3CDTF">2001-04-22T19:00:59Z</dcterms:created>
  <dcterms:modified xsi:type="dcterms:W3CDTF">2014-11-06T14:58:53Z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1</vt:i4>
  </property>
  <property fmtid="{D5CDD505-2E9C-101B-9397-08002B2CF9AE}" pid="6" name="ScreenUsage">
    <vt:i4>2</vt:i4>
  </property>
  <property fmtid="{D5CDD505-2E9C-101B-9397-08002B2CF9AE}" pid="7" name="MailAddress">
    <vt:lpwstr>andersor@verona.k12.wi.us</vt:lpwstr>
  </property>
  <property fmtid="{D5CDD505-2E9C-101B-9397-08002B2CF9AE}" pid="8" name="HomePage">
    <vt:lpwstr/>
  </property>
  <property fmtid="{D5CDD505-2E9C-101B-9397-08002B2CF9AE}" pid="9" name="Other">
    <vt:lpwstr>This slide show is for classroom use only and is not available for sale. " Fair Use" guidelines were followed in the creation of this presentation.</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0</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4</vt:i4>
  </property>
  <property fmtid="{D5CDD505-2E9C-101B-9397-08002B2CF9AE}" pid="21" name="OutputDir">
    <vt:lpwstr>S:\ADSITE\graphics</vt:lpwstr>
  </property>
</Properties>
</file>